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1" r:id="rId2"/>
    <p:sldId id="262" r:id="rId3"/>
    <p:sldId id="263"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69" d="100"/>
          <a:sy n="69" d="100"/>
        </p:scale>
        <p:origin x="488" y="4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5A67BD-AC13-49AF-961A-5BE0EC968BF4}" type="datetimeFigureOut">
              <a:rPr lang="en-SG" smtClean="0"/>
              <a:t>05/04/2021</a:t>
            </a:fld>
            <a:endParaRPr lang="en-S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S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S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94EBD3-F962-45FF-946C-CE66C883EC6B}" type="slidenum">
              <a:rPr lang="en-SG" smtClean="0"/>
              <a:t>‹#›</a:t>
            </a:fld>
            <a:endParaRPr lang="en-SG"/>
          </a:p>
        </p:txBody>
      </p:sp>
    </p:spTree>
    <p:extLst>
      <p:ext uri="{BB962C8B-B14F-4D97-AF65-F5344CB8AC3E}">
        <p14:creationId xmlns:p14="http://schemas.microsoft.com/office/powerpoint/2010/main" val="3399493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s://www.lawnet.sg/lawnet/group/lawnet/page-content?p_p_id=legalresearchpagecontent_WAR_lawnet3legalresearchportlet&amp;p_p_lifecycle=1&amp;p_p_state=normal&amp;p_p_mode=view&amp;p_p_col_id=column-2&amp;p_p_col_count=1&amp;_legalresearchpagecontent_WAR_lawnet3legalresearchportlet_action=openContentPage&amp;contentDocID=/SLR/%5b2008%5d%203%20SLR(R)%200447.xml" TargetMode="External"/><Relationship Id="rId3" Type="http://schemas.openxmlformats.org/officeDocument/2006/relationships/hyperlink" Target="https://www.lawnet.sg/lawnet/group/lawnet/page-content?p_p_id=legalresearchpagecontent_WAR_lawnet3legalresearchportlet&amp;p_p_lifecycle=1&amp;p_p_state=normal&amp;p_p_mode=view&amp;p_p_col_id=column-2&amp;p_p_col_count=1&amp;_legalresearchpagecontent_WAR_lawnet3legalresearchportlet_action=openContentPage&amp;contentDocID=/Judgment/21038-SSP.xml" TargetMode="External"/><Relationship Id="rId7" Type="http://schemas.openxmlformats.org/officeDocument/2006/relationships/hyperlink" Target="https://www.lawnet.sg/lawnet/group/lawnet/page-content?p_p_id=legalresearchpagecontent_WAR_lawnet3legalresearchportlet&amp;p_p_lifecycle=1&amp;p_p_state=normal&amp;p_p_mode=view&amp;p_p_col_id=column-2&amp;p_p_col_count=1&amp;_legalresearchpagecontent_WAR_lawnet3legalresearchportlet_action=openContentPage&amp;contentDocID=/SLR/%5b1996%5d%203%20SLR(R)%200234.xml" TargetMode="External"/><Relationship Id="rId12" Type="http://schemas.openxmlformats.org/officeDocument/2006/relationships/hyperlink" Target="https://www.lawnet.sg/lawnet/group/lawnet/page-content?p_p_id=legalresearchpagecontent_WAR_lawnet3legalresearchportlet&amp;p_p_lifecycle=1&amp;p_p_state=normal&amp;p_p_mode=view&amp;p_p_col_id=column-2&amp;p_p_col_count=1&amp;_legalresearchpagecontent_WAR_lawnet3legalresearchportlet_action=openContentPage&amp;contentDocID=/SLR/23197-SSP.xml"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s://www.lawnet.sg/lawnet/group/lawnet/page-content?p_p_id=legalresearchpagecontent_WAR_lawnet3legalresearchportlet&amp;p_p_lifecycle=1&amp;p_p_state=normal&amp;p_p_mode=view&amp;p_p_col_id=column-2&amp;p_p_col_count=1&amp;_legalresearchpagecontent_WAR_lawnet3legalresearchportlet_action=openContentPage&amp;contentDocID=/SLR/%5b2010%5d%204%20SLR%201119.xml" TargetMode="External"/><Relationship Id="rId11" Type="http://schemas.openxmlformats.org/officeDocument/2006/relationships/hyperlink" Target="https://www.lawnet.sg/lawnet/group/lawnet/page-content?p_p_id=legalresearchpagecontent_WAR_lawnet3legalresearchportlet&amp;p_p_lifecycle=1&amp;p_p_state=normal&amp;p_p_mode=view&amp;p_p_col_id=column-2&amp;p_p_col_count=1&amp;_legalresearchpagecontent_WAR_lawnet3legalresearchportlet_action=openContentPage&amp;contentDocID=/Judgment/24633-SSP.xml" TargetMode="External"/><Relationship Id="rId5" Type="http://schemas.openxmlformats.org/officeDocument/2006/relationships/hyperlink" Target="https://www.lawnet.sg/lawnet/group/lawnet/page-content?p_p_id=legalresearchpagecontent_WAR_lawnet3legalresearchportlet&amp;p_p_lifecycle=1&amp;p_p_state=normal&amp;p_p_mode=view&amp;p_p_col_id=column-2&amp;p_p_col_count=1&amp;_legalresearchpagecontent_WAR_lawnet3legalresearchportlet_action=openContentPage&amp;contentDocID=/SLR/23992-SSP.xml" TargetMode="External"/><Relationship Id="rId10" Type="http://schemas.openxmlformats.org/officeDocument/2006/relationships/hyperlink" Target="https://www.lawnet.sg/lawnet/group/lawnet/page-content?p_p_id=legalresearchpagecontent_WAR_lawnet3legalresearchportlet&amp;p_p_lifecycle=1&amp;p_p_state=normal&amp;p_p_mode=view&amp;p_p_col_id=column-2&amp;p_p_col_count=1&amp;_legalresearchpagecontent_WAR_lawnet3legalresearchportlet_action=openContentPage&amp;contentDocID=/SLR/22555-SSP.xml" TargetMode="External"/><Relationship Id="rId4" Type="http://schemas.openxmlformats.org/officeDocument/2006/relationships/hyperlink" Target="https://www.lawnet.sg/lawnet/group/lawnet/page-content?p_p_id=legalresearchpagecontent_WAR_lawnet3legalresearchportlet&amp;p_p_lifecycle=1&amp;p_p_state=normal&amp;p_p_mode=view&amp;p_p_col_id=column-2&amp;p_p_col_count=1&amp;_legalresearchpagecontent_WAR_lawnet3legalresearchportlet_action=openContentPage&amp;contentDocID=/SLR/%5b2004%5d%201%20SLR(R)%200550.xml" TargetMode="External"/><Relationship Id="rId9" Type="http://schemas.openxmlformats.org/officeDocument/2006/relationships/hyperlink" Target="https://www.lawnet.sg/lawnet/group/lawnet/page-content?p_p_id=legalresearchpagecontent_WAR_lawnet3legalresearchportlet&amp;p_p_lifecycle=1&amp;p_p_state=normal&amp;p_p_mode=view&amp;p_p_col_id=column-2&amp;p_p_col_count=1&amp;_legalresearchpagecontent_WAR_lawnet3legalresearchportlet_action=openContentPage&amp;contentDocID=/SLR/%5b2014%5d%203%20SLR%200721.xml"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PP v </a:t>
            </a:r>
            <a:r>
              <a:rPr lang="en-US" b="1" dirty="0" err="1" smtClean="0"/>
              <a:t>Aishamudin</a:t>
            </a:r>
            <a:r>
              <a:rPr lang="en-US" b="1" dirty="0" smtClean="0"/>
              <a:t> bin </a:t>
            </a:r>
            <a:r>
              <a:rPr lang="en-US" b="1" dirty="0" err="1" smtClean="0"/>
              <a:t>Juamaludin</a:t>
            </a:r>
            <a:r>
              <a:rPr lang="en-US" b="1" dirty="0" smtClean="0"/>
              <a:t> [2020] SGCA 70</a:t>
            </a:r>
          </a:p>
          <a:p>
            <a:endParaRPr lang="en-US" dirty="0" smtClean="0"/>
          </a:p>
          <a:p>
            <a:r>
              <a:rPr lang="en-US" sz="1200" b="1" i="0" u="none" strike="noStrike" kern="1200" dirty="0" smtClean="0">
                <a:solidFill>
                  <a:schemeClr val="tx1"/>
                </a:solidFill>
                <a:effectLst/>
                <a:latin typeface="+mn-lt"/>
                <a:ea typeface="+mn-ea"/>
                <a:cs typeface="+mn-cs"/>
              </a:rPr>
              <a:t>Issue 1:   Whether it is permissible for the Prosecution to prefer differing common intention charges</a:t>
            </a:r>
          </a:p>
          <a:p>
            <a:r>
              <a:rPr lang="en-US" sz="1200" b="0" i="0" u="none" strike="noStrike" kern="1200" dirty="0" smtClean="0">
                <a:solidFill>
                  <a:schemeClr val="tx1"/>
                </a:solidFill>
                <a:effectLst/>
                <a:latin typeface="+mn-lt"/>
                <a:ea typeface="+mn-ea"/>
                <a:cs typeface="+mn-cs"/>
              </a:rPr>
              <a:t>37     We begin with two preliminary points. First, this appears to be the first time that the permissibility of preferring differing </a:t>
            </a:r>
            <a:r>
              <a:rPr lang="en-US" sz="1200" b="0" i="1" u="none" strike="noStrike" kern="1200" dirty="0" smtClean="0">
                <a:solidFill>
                  <a:schemeClr val="tx1"/>
                </a:solidFill>
                <a:effectLst/>
                <a:latin typeface="+mn-lt"/>
                <a:ea typeface="+mn-ea"/>
                <a:cs typeface="+mn-cs"/>
              </a:rPr>
              <a:t>common intention</a:t>
            </a:r>
            <a:r>
              <a:rPr lang="en-US" sz="1200" b="0" i="0" u="none" strike="noStrike" kern="1200" dirty="0" smtClean="0">
                <a:solidFill>
                  <a:schemeClr val="tx1"/>
                </a:solidFill>
                <a:effectLst/>
                <a:latin typeface="+mn-lt"/>
                <a:ea typeface="+mn-ea"/>
                <a:cs typeface="+mn-cs"/>
              </a:rPr>
              <a:t> charges has been raised squarely before us. There have been other cases where the Prosecution preferred differing common intention charges in relation to drug offences (see, for example, </a:t>
            </a:r>
            <a:r>
              <a:rPr lang="en-US" sz="1200" b="0" i="1" u="none" strike="noStrike" kern="1200" dirty="0" smtClean="0">
                <a:solidFill>
                  <a:schemeClr val="tx1"/>
                </a:solidFill>
                <a:effectLst/>
                <a:latin typeface="+mn-lt"/>
                <a:ea typeface="+mn-ea"/>
                <a:cs typeface="+mn-cs"/>
              </a:rPr>
              <a:t>Public Prosecutor v Muhammad Nur </a:t>
            </a:r>
            <a:r>
              <a:rPr lang="en-US" sz="1200" b="0" i="1" u="none" strike="noStrike" kern="1200" dirty="0" err="1" smtClean="0">
                <a:solidFill>
                  <a:schemeClr val="tx1"/>
                </a:solidFill>
                <a:effectLst/>
                <a:latin typeface="+mn-lt"/>
                <a:ea typeface="+mn-ea"/>
                <a:cs typeface="+mn-cs"/>
              </a:rPr>
              <a:t>Sallehin</a:t>
            </a:r>
            <a:r>
              <a:rPr lang="en-US" sz="1200" b="0" i="1" u="none" strike="noStrike" kern="1200" dirty="0" smtClean="0">
                <a:solidFill>
                  <a:schemeClr val="tx1"/>
                </a:solidFill>
                <a:effectLst/>
                <a:latin typeface="+mn-lt"/>
                <a:ea typeface="+mn-ea"/>
                <a:cs typeface="+mn-cs"/>
              </a:rPr>
              <a:t> bin </a:t>
            </a:r>
            <a:r>
              <a:rPr lang="en-US" sz="1200" b="0" i="1" u="none" strike="noStrike" kern="1200" dirty="0" err="1" smtClean="0">
                <a:solidFill>
                  <a:schemeClr val="tx1"/>
                </a:solidFill>
                <a:effectLst/>
                <a:latin typeface="+mn-lt"/>
                <a:ea typeface="+mn-ea"/>
                <a:cs typeface="+mn-cs"/>
              </a:rPr>
              <a:t>Kamaruzaman</a:t>
            </a:r>
            <a:r>
              <a:rPr lang="en-US" sz="1200" b="0" i="0" u="none" strike="noStrike" kern="1200" dirty="0" smtClean="0">
                <a:solidFill>
                  <a:schemeClr val="tx1"/>
                </a:solidFill>
                <a:effectLst/>
                <a:latin typeface="+mn-lt"/>
                <a:ea typeface="+mn-ea"/>
                <a:cs typeface="+mn-cs"/>
              </a:rPr>
              <a:t> </a:t>
            </a:r>
            <a:r>
              <a:rPr lang="en-US" sz="1200" b="0" i="0" u="sng" strike="noStrike" kern="1200" dirty="0" smtClean="0">
                <a:solidFill>
                  <a:schemeClr val="tx1"/>
                </a:solidFill>
                <a:effectLst/>
                <a:latin typeface="+mn-lt"/>
                <a:ea typeface="+mn-ea"/>
                <a:cs typeface="+mn-cs"/>
                <a:hlinkClick r:id="rId3"/>
              </a:rPr>
              <a:t>[2017] SGHC 302</a:t>
            </a:r>
            <a:r>
              <a:rPr lang="en-US" sz="1200" b="0" i="0" u="none" strike="noStrike" kern="1200" dirty="0" smtClean="0">
                <a:solidFill>
                  <a:schemeClr val="tx1"/>
                </a:solidFill>
                <a:effectLst/>
                <a:latin typeface="+mn-lt"/>
                <a:ea typeface="+mn-ea"/>
                <a:cs typeface="+mn-cs"/>
              </a:rPr>
              <a:t> and </a:t>
            </a:r>
            <a:r>
              <a:rPr lang="en-US" sz="1200" b="0" i="1" u="none" strike="noStrike" kern="1200" dirty="0" smtClean="0">
                <a:solidFill>
                  <a:schemeClr val="tx1"/>
                </a:solidFill>
                <a:effectLst/>
                <a:latin typeface="+mn-lt"/>
                <a:ea typeface="+mn-ea"/>
                <a:cs typeface="+mn-cs"/>
              </a:rPr>
              <a:t>Raman </a:t>
            </a:r>
            <a:r>
              <a:rPr lang="en-US" sz="1200" b="0" i="1" u="none" strike="noStrike" kern="1200" dirty="0" err="1" smtClean="0">
                <a:solidFill>
                  <a:schemeClr val="tx1"/>
                </a:solidFill>
                <a:effectLst/>
                <a:latin typeface="+mn-lt"/>
                <a:ea typeface="+mn-ea"/>
                <a:cs typeface="+mn-cs"/>
              </a:rPr>
              <a:t>Selvam</a:t>
            </a:r>
            <a:r>
              <a:rPr lang="en-US" sz="1200" b="0" i="1" u="none" strike="noStrike" kern="1200" dirty="0" smtClean="0">
                <a:solidFill>
                  <a:schemeClr val="tx1"/>
                </a:solidFill>
                <a:effectLst/>
                <a:latin typeface="+mn-lt"/>
                <a:ea typeface="+mn-ea"/>
                <a:cs typeface="+mn-cs"/>
              </a:rPr>
              <a:t> </a:t>
            </a:r>
            <a:r>
              <a:rPr lang="en-US" sz="1200" b="0" i="1" u="none" strike="noStrike" kern="1200" dirty="0" err="1" smtClean="0">
                <a:solidFill>
                  <a:schemeClr val="tx1"/>
                </a:solidFill>
                <a:effectLst/>
                <a:latin typeface="+mn-lt"/>
                <a:ea typeface="+mn-ea"/>
                <a:cs typeface="+mn-cs"/>
              </a:rPr>
              <a:t>s/o</a:t>
            </a:r>
            <a:r>
              <a:rPr lang="en-US" sz="1200" b="0" i="1" u="none" strike="noStrike" kern="1200" dirty="0" smtClean="0">
                <a:solidFill>
                  <a:schemeClr val="tx1"/>
                </a:solidFill>
                <a:effectLst/>
                <a:latin typeface="+mn-lt"/>
                <a:ea typeface="+mn-ea"/>
                <a:cs typeface="+mn-cs"/>
              </a:rPr>
              <a:t> </a:t>
            </a:r>
            <a:r>
              <a:rPr lang="en-US" sz="1200" b="0" i="1" u="none" strike="noStrike" kern="1200" dirty="0" err="1" smtClean="0">
                <a:solidFill>
                  <a:schemeClr val="tx1"/>
                </a:solidFill>
                <a:effectLst/>
                <a:latin typeface="+mn-lt"/>
                <a:ea typeface="+mn-ea"/>
                <a:cs typeface="+mn-cs"/>
              </a:rPr>
              <a:t>Renganathan</a:t>
            </a:r>
            <a:r>
              <a:rPr lang="en-US" sz="1200" b="0" i="1" u="none" strike="noStrike" kern="1200" dirty="0" smtClean="0">
                <a:solidFill>
                  <a:schemeClr val="tx1"/>
                </a:solidFill>
                <a:effectLst/>
                <a:latin typeface="+mn-lt"/>
                <a:ea typeface="+mn-ea"/>
                <a:cs typeface="+mn-cs"/>
              </a:rPr>
              <a:t> v Public Prosecutor</a:t>
            </a:r>
            <a:r>
              <a:rPr lang="en-US" sz="1200" b="0" i="0" u="none" strike="noStrike" kern="1200" dirty="0" smtClean="0">
                <a:solidFill>
                  <a:schemeClr val="tx1"/>
                </a:solidFill>
                <a:effectLst/>
                <a:latin typeface="+mn-lt"/>
                <a:ea typeface="+mn-ea"/>
                <a:cs typeface="+mn-cs"/>
              </a:rPr>
              <a:t> </a:t>
            </a:r>
            <a:r>
              <a:rPr lang="en-US" sz="1200" b="0" i="0" u="sng" strike="noStrike" kern="1200" dirty="0" smtClean="0">
                <a:solidFill>
                  <a:schemeClr val="tx1"/>
                </a:solidFill>
                <a:effectLst/>
                <a:latin typeface="+mn-lt"/>
                <a:ea typeface="+mn-ea"/>
                <a:cs typeface="+mn-cs"/>
                <a:hlinkClick r:id="rId4"/>
              </a:rPr>
              <a:t>[2004] 1 SLR(R) 550</a:t>
            </a:r>
            <a:r>
              <a:rPr lang="en-US" sz="1200" b="0" i="0" u="none" strike="noStrike" kern="1200" dirty="0" smtClean="0">
                <a:solidFill>
                  <a:schemeClr val="tx1"/>
                </a:solidFill>
                <a:effectLst/>
                <a:latin typeface="+mn-lt"/>
                <a:ea typeface="+mn-ea"/>
                <a:cs typeface="+mn-cs"/>
              </a:rPr>
              <a:t>). However, no objection was taken by the accused persons in those cases. We also observe that differing common intention charges are not unique to drug offences. For instance, the Prosecution may charge A with voluntarily causing grievous hurt (“VCGH”) under s 325 of the Penal Code in furtherance of a common intention with B, and yet charge B only with voluntarily causing hurt (“VCH”) under s 323 of the Penal Code in furtherance of the same common intention with A (see, for example, </a:t>
            </a:r>
            <a:r>
              <a:rPr lang="en-US" sz="1200" b="0" i="1" u="none" strike="noStrike" kern="1200" dirty="0" err="1" smtClean="0">
                <a:solidFill>
                  <a:schemeClr val="tx1"/>
                </a:solidFill>
                <a:effectLst/>
                <a:latin typeface="+mn-lt"/>
                <a:ea typeface="+mn-ea"/>
                <a:cs typeface="+mn-cs"/>
              </a:rPr>
              <a:t>Arumugam</a:t>
            </a:r>
            <a:r>
              <a:rPr lang="en-US" sz="1200" b="0" i="1" u="none" strike="noStrike" kern="1200" dirty="0" smtClean="0">
                <a:solidFill>
                  <a:schemeClr val="tx1"/>
                </a:solidFill>
                <a:effectLst/>
                <a:latin typeface="+mn-lt"/>
                <a:ea typeface="+mn-ea"/>
                <a:cs typeface="+mn-cs"/>
              </a:rPr>
              <a:t> </a:t>
            </a:r>
            <a:r>
              <a:rPr lang="en-US" sz="1200" b="0" i="1" u="none" strike="noStrike" kern="1200" dirty="0" err="1" smtClean="0">
                <a:solidFill>
                  <a:schemeClr val="tx1"/>
                </a:solidFill>
                <a:effectLst/>
                <a:latin typeface="+mn-lt"/>
                <a:ea typeface="+mn-ea"/>
                <a:cs typeface="+mn-cs"/>
              </a:rPr>
              <a:t>Selvaraj</a:t>
            </a:r>
            <a:r>
              <a:rPr lang="en-US" sz="1200" b="0" i="1" u="none" strike="noStrike" kern="1200" dirty="0" smtClean="0">
                <a:solidFill>
                  <a:schemeClr val="tx1"/>
                </a:solidFill>
                <a:effectLst/>
                <a:latin typeface="+mn-lt"/>
                <a:ea typeface="+mn-ea"/>
                <a:cs typeface="+mn-cs"/>
              </a:rPr>
              <a:t> v Public Prosecutor</a:t>
            </a:r>
            <a:r>
              <a:rPr lang="en-US" sz="1200" b="0" i="0" u="none" strike="noStrike" kern="1200" dirty="0" smtClean="0">
                <a:solidFill>
                  <a:schemeClr val="tx1"/>
                </a:solidFill>
                <a:effectLst/>
                <a:latin typeface="+mn-lt"/>
                <a:ea typeface="+mn-ea"/>
                <a:cs typeface="+mn-cs"/>
              </a:rPr>
              <a:t> </a:t>
            </a:r>
            <a:r>
              <a:rPr lang="en-US" sz="1200" b="0" i="0" u="sng" strike="noStrike" kern="1200" dirty="0" smtClean="0">
                <a:solidFill>
                  <a:schemeClr val="tx1"/>
                </a:solidFill>
                <a:effectLst/>
                <a:latin typeface="+mn-lt"/>
                <a:ea typeface="+mn-ea"/>
                <a:cs typeface="+mn-cs"/>
                <a:hlinkClick r:id="rId5"/>
              </a:rPr>
              <a:t>[2019] 5 SLR 881</a:t>
            </a:r>
            <a:r>
              <a:rPr lang="en-US" sz="1200" b="0" i="0" u="none" strike="noStrike" kern="1200" dirty="0" smtClean="0">
                <a:solidFill>
                  <a:schemeClr val="tx1"/>
                </a:solidFill>
                <a:effectLst/>
                <a:latin typeface="+mn-lt"/>
                <a:ea typeface="+mn-ea"/>
                <a:cs typeface="+mn-cs"/>
              </a:rPr>
              <a:t> (“</a:t>
            </a:r>
            <a:r>
              <a:rPr lang="en-US" sz="1200" b="0" i="1" u="none" strike="noStrike" kern="1200" dirty="0" err="1" smtClean="0">
                <a:solidFill>
                  <a:schemeClr val="tx1"/>
                </a:solidFill>
                <a:effectLst/>
                <a:latin typeface="+mn-lt"/>
                <a:ea typeface="+mn-ea"/>
                <a:cs typeface="+mn-cs"/>
              </a:rPr>
              <a:t>Arumugam</a:t>
            </a:r>
            <a:r>
              <a:rPr lang="en-US" sz="1200" b="0" i="0" u="none" strike="noStrike" kern="1200" dirty="0" smtClean="0">
                <a:solidFill>
                  <a:schemeClr val="tx1"/>
                </a:solidFill>
                <a:effectLst/>
                <a:latin typeface="+mn-lt"/>
                <a:ea typeface="+mn-ea"/>
                <a:cs typeface="+mn-cs"/>
              </a:rPr>
              <a:t>”), which we discuss at [52] below).</a:t>
            </a: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38     Second, we should also point out that while the Prosecution’s preferring of differing common intention charges can result in co-offenders being charged with </a:t>
            </a:r>
            <a:r>
              <a:rPr lang="en-US" sz="1200" b="0" i="1" u="none" strike="noStrike" kern="1200" dirty="0" smtClean="0">
                <a:solidFill>
                  <a:schemeClr val="tx1"/>
                </a:solidFill>
                <a:effectLst/>
                <a:latin typeface="+mn-lt"/>
                <a:ea typeface="+mn-ea"/>
                <a:cs typeface="+mn-cs"/>
              </a:rPr>
              <a:t>different</a:t>
            </a:r>
            <a:r>
              <a:rPr lang="en-US" sz="1200" b="0" i="0" u="none" strike="noStrike" kern="1200" dirty="0" smtClean="0">
                <a:solidFill>
                  <a:schemeClr val="tx1"/>
                </a:solidFill>
                <a:effectLst/>
                <a:latin typeface="+mn-lt"/>
                <a:ea typeface="+mn-ea"/>
                <a:cs typeface="+mn-cs"/>
              </a:rPr>
              <a:t> offences, strictly speaking, both </a:t>
            </a:r>
            <a:r>
              <a:rPr lang="en-US" sz="1200" b="0" i="0" u="none" strike="noStrike" kern="1200" dirty="0" err="1" smtClean="0">
                <a:solidFill>
                  <a:schemeClr val="tx1"/>
                </a:solidFill>
                <a:effectLst/>
                <a:latin typeface="+mn-lt"/>
                <a:ea typeface="+mn-ea"/>
                <a:cs typeface="+mn-cs"/>
              </a:rPr>
              <a:t>Aishamudin</a:t>
            </a:r>
            <a:r>
              <a:rPr lang="en-US" sz="1200" b="0" i="0" u="none" strike="noStrike" kern="1200" dirty="0" smtClean="0">
                <a:solidFill>
                  <a:schemeClr val="tx1"/>
                </a:solidFill>
                <a:effectLst/>
                <a:latin typeface="+mn-lt"/>
                <a:ea typeface="+mn-ea"/>
                <a:cs typeface="+mn-cs"/>
              </a:rPr>
              <a:t> and </a:t>
            </a:r>
            <a:r>
              <a:rPr lang="en-US" sz="1200" b="0" i="0" u="none" strike="noStrike" kern="1200" dirty="0" err="1" smtClean="0">
                <a:solidFill>
                  <a:schemeClr val="tx1"/>
                </a:solidFill>
                <a:effectLst/>
                <a:latin typeface="+mn-lt"/>
                <a:ea typeface="+mn-ea"/>
                <a:cs typeface="+mn-cs"/>
              </a:rPr>
              <a:t>Suhaizam</a:t>
            </a:r>
            <a:r>
              <a:rPr lang="en-US" sz="1200" b="0" i="0" u="none" strike="noStrike" kern="1200" dirty="0" smtClean="0">
                <a:solidFill>
                  <a:schemeClr val="tx1"/>
                </a:solidFill>
                <a:effectLst/>
                <a:latin typeface="+mn-lt"/>
                <a:ea typeface="+mn-ea"/>
                <a:cs typeface="+mn-cs"/>
              </a:rPr>
              <a:t> were charged under the </a:t>
            </a:r>
            <a:r>
              <a:rPr lang="en-US" sz="1200" b="0" i="1" u="none" strike="noStrike" kern="1200" dirty="0" smtClean="0">
                <a:solidFill>
                  <a:schemeClr val="tx1"/>
                </a:solidFill>
                <a:effectLst/>
                <a:latin typeface="+mn-lt"/>
                <a:ea typeface="+mn-ea"/>
                <a:cs typeface="+mn-cs"/>
              </a:rPr>
              <a:t>same</a:t>
            </a:r>
            <a:r>
              <a:rPr lang="en-US" sz="1200" b="0" i="0" u="none" strike="noStrike" kern="1200" dirty="0" smtClean="0">
                <a:solidFill>
                  <a:schemeClr val="tx1"/>
                </a:solidFill>
                <a:effectLst/>
                <a:latin typeface="+mn-lt"/>
                <a:ea typeface="+mn-ea"/>
                <a:cs typeface="+mn-cs"/>
              </a:rPr>
              <a:t> offence-creating provision, namely, trafficking in a controlled drug contrary to s 5(1)(</a:t>
            </a:r>
            <a:r>
              <a:rPr lang="en-US" sz="1200" b="0" i="1" u="none" strike="noStrike" kern="1200" dirty="0" smtClean="0">
                <a:solidFill>
                  <a:schemeClr val="tx1"/>
                </a:solidFill>
                <a:effectLst/>
                <a:latin typeface="+mn-lt"/>
                <a:ea typeface="+mn-ea"/>
                <a:cs typeface="+mn-cs"/>
              </a:rPr>
              <a:t>a</a:t>
            </a:r>
            <a:r>
              <a:rPr lang="en-US" sz="1200" b="0" i="0" u="none" strike="noStrike" kern="1200" dirty="0" smtClean="0">
                <a:solidFill>
                  <a:schemeClr val="tx1"/>
                </a:solidFill>
                <a:effectLst/>
                <a:latin typeface="+mn-lt"/>
                <a:ea typeface="+mn-ea"/>
                <a:cs typeface="+mn-cs"/>
              </a:rPr>
              <a:t>) of the MDA. However, because their respective charges specified different quantities of </a:t>
            </a:r>
            <a:r>
              <a:rPr lang="en-US" sz="1200" b="0" i="0" u="none" strike="noStrike" kern="1200" dirty="0" err="1" smtClean="0">
                <a:solidFill>
                  <a:schemeClr val="tx1"/>
                </a:solidFill>
                <a:effectLst/>
                <a:latin typeface="+mn-lt"/>
                <a:ea typeface="+mn-ea"/>
                <a:cs typeface="+mn-cs"/>
              </a:rPr>
              <a:t>diamorphine</a:t>
            </a:r>
            <a:r>
              <a:rPr lang="en-US" sz="1200" b="0" i="0" u="none" strike="noStrike" kern="1200" dirty="0" smtClean="0">
                <a:solidFill>
                  <a:schemeClr val="tx1"/>
                </a:solidFill>
                <a:effectLst/>
                <a:latin typeface="+mn-lt"/>
                <a:ea typeface="+mn-ea"/>
                <a:cs typeface="+mn-cs"/>
              </a:rPr>
              <a:t>, there is a divergence in the prescribed punishment under the Second Schedule of the MDA. In our judgment, this does not change the analysis in respect of the permissibility of pressing differing common intention charges.</a:t>
            </a:r>
          </a:p>
          <a:p>
            <a:endParaRPr lang="en-US" sz="1200" b="0" i="0" u="none" strike="noStrike" kern="1200" dirty="0" smtClean="0">
              <a:solidFill>
                <a:schemeClr val="tx1"/>
              </a:solidFill>
              <a:effectLst/>
              <a:latin typeface="+mn-lt"/>
              <a:ea typeface="+mn-ea"/>
              <a:cs typeface="+mn-cs"/>
            </a:endParaRPr>
          </a:p>
          <a:p>
            <a:r>
              <a:rPr lang="en-US" sz="1200" b="1" i="1" u="none" strike="noStrike" kern="1200" dirty="0" smtClean="0">
                <a:solidFill>
                  <a:schemeClr val="tx1"/>
                </a:solidFill>
                <a:effectLst/>
                <a:latin typeface="+mn-lt"/>
                <a:ea typeface="+mn-ea"/>
                <a:cs typeface="+mn-cs"/>
              </a:rPr>
              <a:t>The plain reading of s 34 of the Penal Code</a:t>
            </a:r>
          </a:p>
          <a:p>
            <a:r>
              <a:rPr lang="en-US" sz="1200" b="0" i="0" u="none" strike="noStrike" kern="1200" dirty="0" smtClean="0">
                <a:solidFill>
                  <a:schemeClr val="tx1"/>
                </a:solidFill>
                <a:effectLst/>
                <a:latin typeface="+mn-lt"/>
                <a:ea typeface="+mn-ea"/>
                <a:cs typeface="+mn-cs"/>
              </a:rPr>
              <a:t>39     We begin with the language of s 34 of the Penal Code, which concerns liability for acts done pursuant to a common intention. It states:</a:t>
            </a:r>
          </a:p>
          <a:p>
            <a:r>
              <a:rPr lang="en-US" sz="1200" b="1" i="0" u="none" strike="noStrike" kern="1200" dirty="0" smtClean="0">
                <a:solidFill>
                  <a:schemeClr val="tx1"/>
                </a:solidFill>
                <a:effectLst/>
                <a:latin typeface="+mn-lt"/>
                <a:ea typeface="+mn-ea"/>
                <a:cs typeface="+mn-cs"/>
              </a:rPr>
              <a:t>Each of several persons liable for an </a:t>
            </a:r>
            <a:r>
              <a:rPr lang="en-US" sz="1200" b="1" i="1" u="none" strike="noStrike" kern="1200" dirty="0" smtClean="0">
                <a:solidFill>
                  <a:schemeClr val="tx1"/>
                </a:solidFill>
                <a:effectLst/>
                <a:latin typeface="+mn-lt"/>
                <a:ea typeface="+mn-ea"/>
                <a:cs typeface="+mn-cs"/>
              </a:rPr>
              <a:t>act </a:t>
            </a:r>
            <a:r>
              <a:rPr lang="en-US" sz="1200" b="1" i="0" u="none" strike="noStrike" kern="1200" dirty="0" smtClean="0">
                <a:solidFill>
                  <a:schemeClr val="tx1"/>
                </a:solidFill>
                <a:effectLst/>
                <a:latin typeface="+mn-lt"/>
                <a:ea typeface="+mn-ea"/>
                <a:cs typeface="+mn-cs"/>
              </a:rPr>
              <a:t>done by all, in like manner as if done by him alone</a:t>
            </a:r>
            <a:r>
              <a:rPr lang="en-US" sz="1200" b="0" i="0" u="none" strike="noStrike" kern="1200" dirty="0" smtClean="0">
                <a:solidFill>
                  <a:schemeClr val="tx1"/>
                </a:solidFill>
                <a:effectLst/>
                <a:latin typeface="+mn-lt"/>
                <a:ea typeface="+mn-ea"/>
                <a:cs typeface="+mn-cs"/>
              </a:rPr>
              <a:t> </a:t>
            </a:r>
          </a:p>
          <a:p>
            <a:r>
              <a:rPr lang="en-US" sz="1200" b="1" i="0" u="none" strike="noStrike" kern="1200" dirty="0" smtClean="0">
                <a:solidFill>
                  <a:schemeClr val="tx1"/>
                </a:solidFill>
                <a:effectLst/>
                <a:latin typeface="+mn-lt"/>
                <a:ea typeface="+mn-ea"/>
                <a:cs typeface="+mn-cs"/>
              </a:rPr>
              <a:t>34</a:t>
            </a:r>
            <a:r>
              <a:rPr lang="en-US" sz="1200" b="0" i="0" u="none" strike="noStrike" kern="1200" dirty="0" smtClean="0">
                <a:solidFill>
                  <a:schemeClr val="tx1"/>
                </a:solidFill>
                <a:effectLst/>
                <a:latin typeface="+mn-lt"/>
                <a:ea typeface="+mn-ea"/>
                <a:cs typeface="+mn-cs"/>
              </a:rPr>
              <a:t>.    When a </a:t>
            </a:r>
            <a:r>
              <a:rPr lang="en-US" sz="1200" b="1" i="1" u="none" strike="noStrike" kern="1200" dirty="0" smtClean="0">
                <a:solidFill>
                  <a:schemeClr val="tx1"/>
                </a:solidFill>
                <a:effectLst/>
                <a:latin typeface="+mn-lt"/>
                <a:ea typeface="+mn-ea"/>
                <a:cs typeface="+mn-cs"/>
              </a:rPr>
              <a:t>criminal act</a:t>
            </a:r>
            <a:r>
              <a:rPr lang="en-US" sz="1200" b="0" i="0" u="none" strike="noStrike" kern="1200" dirty="0" smtClean="0">
                <a:solidFill>
                  <a:schemeClr val="tx1"/>
                </a:solidFill>
                <a:effectLst/>
                <a:latin typeface="+mn-lt"/>
                <a:ea typeface="+mn-ea"/>
                <a:cs typeface="+mn-cs"/>
              </a:rPr>
              <a:t> is done by several persons, in furtherance of the </a:t>
            </a:r>
            <a:r>
              <a:rPr lang="en-US" sz="1200" b="0" i="1" u="none" strike="noStrike" kern="1200" dirty="0" smtClean="0">
                <a:solidFill>
                  <a:schemeClr val="tx1"/>
                </a:solidFill>
                <a:effectLst/>
                <a:latin typeface="+mn-lt"/>
                <a:ea typeface="+mn-ea"/>
                <a:cs typeface="+mn-cs"/>
              </a:rPr>
              <a:t>common intention</a:t>
            </a:r>
            <a:r>
              <a:rPr lang="en-US" sz="1200" b="0" i="0" u="none" strike="noStrike" kern="1200" dirty="0" smtClean="0">
                <a:solidFill>
                  <a:schemeClr val="tx1"/>
                </a:solidFill>
                <a:effectLst/>
                <a:latin typeface="+mn-lt"/>
                <a:ea typeface="+mn-ea"/>
                <a:cs typeface="+mn-cs"/>
              </a:rPr>
              <a:t> of all, each of such persons is liable for that </a:t>
            </a:r>
            <a:r>
              <a:rPr lang="en-US" sz="1200" b="1" i="1" u="none" strike="noStrike" kern="1200" dirty="0" smtClean="0">
                <a:solidFill>
                  <a:schemeClr val="tx1"/>
                </a:solidFill>
                <a:effectLst/>
                <a:latin typeface="+mn-lt"/>
                <a:ea typeface="+mn-ea"/>
                <a:cs typeface="+mn-cs"/>
              </a:rPr>
              <a:t>act</a:t>
            </a:r>
            <a:r>
              <a:rPr lang="en-US" sz="1200" b="0" i="0" u="none" strike="noStrike" kern="1200" dirty="0" smtClean="0">
                <a:solidFill>
                  <a:schemeClr val="tx1"/>
                </a:solidFill>
                <a:effectLst/>
                <a:latin typeface="+mn-lt"/>
                <a:ea typeface="+mn-ea"/>
                <a:cs typeface="+mn-cs"/>
              </a:rPr>
              <a:t> in the same manner as if the </a:t>
            </a:r>
            <a:r>
              <a:rPr lang="en-US" sz="1200" b="1" i="1" u="none" strike="noStrike" kern="1200" dirty="0" smtClean="0">
                <a:solidFill>
                  <a:schemeClr val="tx1"/>
                </a:solidFill>
                <a:effectLst/>
                <a:latin typeface="+mn-lt"/>
                <a:ea typeface="+mn-ea"/>
                <a:cs typeface="+mn-cs"/>
              </a:rPr>
              <a:t>act</a:t>
            </a:r>
            <a:r>
              <a:rPr lang="en-US" sz="1200" b="0" i="0" u="none" strike="noStrike" kern="1200" dirty="0" smtClean="0">
                <a:solidFill>
                  <a:schemeClr val="tx1"/>
                </a:solidFill>
                <a:effectLst/>
                <a:latin typeface="+mn-lt"/>
                <a:ea typeface="+mn-ea"/>
                <a:cs typeface="+mn-cs"/>
              </a:rPr>
              <a:t> were done by him alone.</a:t>
            </a:r>
          </a:p>
          <a:p>
            <a:r>
              <a:rPr lang="en-US" sz="1200" b="0" i="0" u="none" strike="noStrike" kern="1200" dirty="0" smtClean="0">
                <a:solidFill>
                  <a:schemeClr val="tx1"/>
                </a:solidFill>
                <a:effectLst/>
                <a:latin typeface="+mn-lt"/>
                <a:ea typeface="+mn-ea"/>
                <a:cs typeface="+mn-cs"/>
              </a:rPr>
              <a:t>[emphasis added in italics and bold italics]</a:t>
            </a: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40     In our judgment, the </a:t>
            </a:r>
            <a:r>
              <a:rPr lang="en-US" sz="1200" b="0" i="1" u="none" strike="noStrike" kern="1200" dirty="0" smtClean="0">
                <a:solidFill>
                  <a:schemeClr val="tx1"/>
                </a:solidFill>
                <a:effectLst/>
                <a:latin typeface="+mn-lt"/>
                <a:ea typeface="+mn-ea"/>
                <a:cs typeface="+mn-cs"/>
              </a:rPr>
              <a:t>text</a:t>
            </a:r>
            <a:r>
              <a:rPr lang="en-US" sz="1200" b="0" i="0" u="none" strike="noStrike" kern="1200" dirty="0" smtClean="0">
                <a:solidFill>
                  <a:schemeClr val="tx1"/>
                </a:solidFill>
                <a:effectLst/>
                <a:latin typeface="+mn-lt"/>
                <a:ea typeface="+mn-ea"/>
                <a:cs typeface="+mn-cs"/>
              </a:rPr>
              <a:t> of s 34 is of critical importance and anchors our analysis. We note that s 34 is a </a:t>
            </a:r>
            <a:r>
              <a:rPr lang="en-US" sz="1200" b="0" i="1" u="none" strike="noStrike" kern="1200" dirty="0" smtClean="0">
                <a:solidFill>
                  <a:schemeClr val="tx1"/>
                </a:solidFill>
                <a:effectLst/>
                <a:latin typeface="+mn-lt"/>
                <a:ea typeface="+mn-ea"/>
                <a:cs typeface="+mn-cs"/>
              </a:rPr>
              <a:t>distinct</a:t>
            </a:r>
            <a:r>
              <a:rPr lang="en-US" sz="1200" b="0" i="0" u="none" strike="noStrike" kern="1200" dirty="0" smtClean="0">
                <a:solidFill>
                  <a:schemeClr val="tx1"/>
                </a:solidFill>
                <a:effectLst/>
                <a:latin typeface="+mn-lt"/>
                <a:ea typeface="+mn-ea"/>
                <a:cs typeface="+mn-cs"/>
              </a:rPr>
              <a:t> provision which does not find an equivalent in a number of common law jurisdictions, such as England, Australia and Hong Kong. Section 34 of the Penal Code can be traced to s 34 of India’s Penal Code (Act 45 of 1860) (“the Indian Penal Code”). In 1870, the original version of s 34 of the Indian Penal Code was amended by the addition of the phrase “in furtherance of the common intention of all”. It was this amended version which was introduced into our legislation when the Penal Code (Ordinance 4 of 1871) was enacted in 1872 while Singapore was part of the Straits Settlements (see </a:t>
            </a:r>
            <a:r>
              <a:rPr lang="en-US" sz="1200" b="0" i="1" u="none" strike="noStrike" kern="1200" dirty="0" smtClean="0">
                <a:solidFill>
                  <a:schemeClr val="tx1"/>
                </a:solidFill>
                <a:effectLst/>
                <a:latin typeface="+mn-lt"/>
                <a:ea typeface="+mn-ea"/>
                <a:cs typeface="+mn-cs"/>
              </a:rPr>
              <a:t>Daniel Vijay </a:t>
            </a:r>
            <a:r>
              <a:rPr lang="en-US" sz="1200" b="0" i="1" u="none" strike="noStrike" kern="1200" dirty="0" err="1" smtClean="0">
                <a:solidFill>
                  <a:schemeClr val="tx1"/>
                </a:solidFill>
                <a:effectLst/>
                <a:latin typeface="+mn-lt"/>
                <a:ea typeface="+mn-ea"/>
                <a:cs typeface="+mn-cs"/>
              </a:rPr>
              <a:t>s/o</a:t>
            </a:r>
            <a:r>
              <a:rPr lang="en-US" sz="1200" b="0" i="1" u="none" strike="noStrike" kern="1200" dirty="0" smtClean="0">
                <a:solidFill>
                  <a:schemeClr val="tx1"/>
                </a:solidFill>
                <a:effectLst/>
                <a:latin typeface="+mn-lt"/>
                <a:ea typeface="+mn-ea"/>
                <a:cs typeface="+mn-cs"/>
              </a:rPr>
              <a:t> </a:t>
            </a:r>
            <a:r>
              <a:rPr lang="en-US" sz="1200" b="0" i="1" u="none" strike="noStrike" kern="1200" dirty="0" err="1" smtClean="0">
                <a:solidFill>
                  <a:schemeClr val="tx1"/>
                </a:solidFill>
                <a:effectLst/>
                <a:latin typeface="+mn-lt"/>
                <a:ea typeface="+mn-ea"/>
                <a:cs typeface="+mn-cs"/>
              </a:rPr>
              <a:t>Kathesaran</a:t>
            </a:r>
            <a:r>
              <a:rPr lang="en-US" sz="1200" b="0" i="1" u="none" strike="noStrike" kern="1200" dirty="0" smtClean="0">
                <a:solidFill>
                  <a:schemeClr val="tx1"/>
                </a:solidFill>
                <a:effectLst/>
                <a:latin typeface="+mn-lt"/>
                <a:ea typeface="+mn-ea"/>
                <a:cs typeface="+mn-cs"/>
              </a:rPr>
              <a:t> and others v Public Prosecutor</a:t>
            </a:r>
            <a:r>
              <a:rPr lang="en-US" sz="1200" b="0" i="0" u="none" strike="noStrike" kern="1200" dirty="0" smtClean="0">
                <a:solidFill>
                  <a:schemeClr val="tx1"/>
                </a:solidFill>
                <a:effectLst/>
                <a:latin typeface="+mn-lt"/>
                <a:ea typeface="+mn-ea"/>
                <a:cs typeface="+mn-cs"/>
              </a:rPr>
              <a:t> </a:t>
            </a:r>
            <a:r>
              <a:rPr lang="en-US" sz="1200" b="0" i="0" u="sng" strike="noStrike" kern="1200" dirty="0" smtClean="0">
                <a:solidFill>
                  <a:schemeClr val="tx1"/>
                </a:solidFill>
                <a:effectLst/>
                <a:latin typeface="+mn-lt"/>
                <a:ea typeface="+mn-ea"/>
                <a:cs typeface="+mn-cs"/>
                <a:hlinkClick r:id="rId6"/>
              </a:rPr>
              <a:t>[2010] 4 SLR 1119</a:t>
            </a:r>
            <a:r>
              <a:rPr lang="en-US" sz="1200" b="0" i="0" u="none" strike="noStrike" kern="1200" dirty="0" smtClean="0">
                <a:solidFill>
                  <a:schemeClr val="tx1"/>
                </a:solidFill>
                <a:effectLst/>
                <a:latin typeface="+mn-lt"/>
                <a:ea typeface="+mn-ea"/>
                <a:cs typeface="+mn-cs"/>
              </a:rPr>
              <a:t> (“</a:t>
            </a:r>
            <a:r>
              <a:rPr lang="en-US" sz="1200" b="0" i="1" u="none" strike="noStrike" kern="1200" dirty="0" smtClean="0">
                <a:solidFill>
                  <a:schemeClr val="tx1"/>
                </a:solidFill>
                <a:effectLst/>
                <a:latin typeface="+mn-lt"/>
                <a:ea typeface="+mn-ea"/>
                <a:cs typeface="+mn-cs"/>
              </a:rPr>
              <a:t>Daniel Vijay</a:t>
            </a:r>
            <a:r>
              <a:rPr lang="en-US" sz="1200" b="0" i="0" u="none" strike="noStrike" kern="1200" dirty="0" smtClean="0">
                <a:solidFill>
                  <a:schemeClr val="tx1"/>
                </a:solidFill>
                <a:effectLst/>
                <a:latin typeface="+mn-lt"/>
                <a:ea typeface="+mn-ea"/>
                <a:cs typeface="+mn-cs"/>
              </a:rPr>
              <a:t>”) at [80]). The text of s 34 has remained unchanged in all subsequent editions of the Penal Code.</a:t>
            </a: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41     A few observations can be made based on a plain reading of s 34.</a:t>
            </a:r>
          </a:p>
          <a:p>
            <a:endParaRPr lang="en-US" sz="1200" b="0" i="0" u="none" strike="noStrike" kern="1200" dirty="0" smtClean="0">
              <a:solidFill>
                <a:schemeClr val="tx1"/>
              </a:solidFill>
              <a:effectLst/>
              <a:latin typeface="+mn-lt"/>
              <a:ea typeface="+mn-ea"/>
              <a:cs typeface="+mn-cs"/>
            </a:endParaRPr>
          </a:p>
          <a:p>
            <a:r>
              <a:rPr lang="en-US" sz="1200" b="1" i="0" u="none" strike="noStrike" kern="1200" dirty="0" smtClean="0">
                <a:solidFill>
                  <a:schemeClr val="tx1"/>
                </a:solidFill>
                <a:effectLst/>
                <a:latin typeface="+mn-lt"/>
                <a:ea typeface="+mn-ea"/>
                <a:cs typeface="+mn-cs"/>
              </a:rPr>
              <a:t>42     To begin, s 34 is invoked where the entirety of a criminal act is performed by a number of different persons, pursuant to a common intention shared by all of them. It can be described as a </a:t>
            </a:r>
            <a:r>
              <a:rPr lang="en-US" sz="1200" b="1" i="1" u="none" strike="noStrike" kern="1200" dirty="0" smtClean="0">
                <a:solidFill>
                  <a:schemeClr val="tx1"/>
                </a:solidFill>
                <a:effectLst/>
                <a:latin typeface="+mn-lt"/>
                <a:ea typeface="+mn-ea"/>
                <a:cs typeface="+mn-cs"/>
              </a:rPr>
              <a:t>deeming provision</a:t>
            </a:r>
            <a:r>
              <a:rPr lang="en-US" sz="1200" b="1" i="0" u="none" strike="noStrike" kern="1200" dirty="0" smtClean="0">
                <a:solidFill>
                  <a:schemeClr val="tx1"/>
                </a:solidFill>
                <a:effectLst/>
                <a:latin typeface="+mn-lt"/>
                <a:ea typeface="+mn-ea"/>
                <a:cs typeface="+mn-cs"/>
              </a:rPr>
              <a:t> because where it is invoked, an accused person is, by its virtue, treated in the eyes of the law </a:t>
            </a:r>
            <a:r>
              <a:rPr lang="en-US" sz="1200" b="1" i="1" u="none" strike="noStrike" kern="1200" dirty="0" smtClean="0">
                <a:solidFill>
                  <a:schemeClr val="tx1"/>
                </a:solidFill>
                <a:effectLst/>
                <a:latin typeface="+mn-lt"/>
                <a:ea typeface="+mn-ea"/>
                <a:cs typeface="+mn-cs"/>
              </a:rPr>
              <a:t>as if</a:t>
            </a:r>
            <a:r>
              <a:rPr lang="en-US" sz="1200" b="1" i="0" u="none" strike="noStrike" kern="1200" dirty="0" smtClean="0">
                <a:solidFill>
                  <a:schemeClr val="tx1"/>
                </a:solidFill>
                <a:effectLst/>
                <a:latin typeface="+mn-lt"/>
                <a:ea typeface="+mn-ea"/>
                <a:cs typeface="+mn-cs"/>
              </a:rPr>
              <a:t> he had himself performed the entire “criminal act”, even though he might in fact only have performed some aspects of the act in question. On this basis, he may be made fully liable for the entirety of that “criminal act”. To put it in another way, the effect of s 34 is to make a co-offender liable even for those aspects of a criminal act that were carried out by others so long as those other aspects were carried out in furtherance of their shared common intention, and so long as they each </a:t>
            </a:r>
            <a:r>
              <a:rPr lang="en-US" sz="1200" b="1" i="1" u="none" strike="noStrike" kern="1200" dirty="0" smtClean="0">
                <a:solidFill>
                  <a:schemeClr val="tx1"/>
                </a:solidFill>
                <a:effectLst/>
                <a:latin typeface="+mn-lt"/>
                <a:ea typeface="+mn-ea"/>
                <a:cs typeface="+mn-cs"/>
              </a:rPr>
              <a:t>participated</a:t>
            </a:r>
            <a:r>
              <a:rPr lang="en-US" sz="1200" b="1" i="0" u="none" strike="noStrike" kern="1200" dirty="0" smtClean="0">
                <a:solidFill>
                  <a:schemeClr val="tx1"/>
                </a:solidFill>
                <a:effectLst/>
                <a:latin typeface="+mn-lt"/>
                <a:ea typeface="+mn-ea"/>
                <a:cs typeface="+mn-cs"/>
              </a:rPr>
              <a:t> in the criminal act.</a:t>
            </a:r>
            <a:r>
              <a:rPr lang="en-US" sz="1200" b="0" i="0" u="none" strike="noStrike" kern="1200" dirty="0" smtClean="0">
                <a:solidFill>
                  <a:schemeClr val="tx1"/>
                </a:solidFill>
                <a:effectLst/>
                <a:latin typeface="+mn-lt"/>
                <a:ea typeface="+mn-ea"/>
                <a:cs typeface="+mn-cs"/>
              </a:rPr>
              <a:t> To illustrate, if three individuals had the common intention to commit robbery while armed with a gun, it is immaterial that only A carried the gun and took the money, while B kept a lookout and C waited in the car as a getaway driver. Regardless of the precise roles performed by each of A, B and C, </a:t>
            </a:r>
            <a:r>
              <a:rPr lang="en-US" sz="1200" b="0" i="1" u="none" strike="noStrike" kern="1200" dirty="0" smtClean="0">
                <a:solidFill>
                  <a:schemeClr val="tx1"/>
                </a:solidFill>
                <a:effectLst/>
                <a:latin typeface="+mn-lt"/>
                <a:ea typeface="+mn-ea"/>
                <a:cs typeface="+mn-cs"/>
              </a:rPr>
              <a:t>all three of them</a:t>
            </a:r>
            <a:r>
              <a:rPr lang="en-US" sz="1200" b="0" i="0" u="none" strike="noStrike" kern="1200" dirty="0" smtClean="0">
                <a:solidFill>
                  <a:schemeClr val="tx1"/>
                </a:solidFill>
                <a:effectLst/>
                <a:latin typeface="+mn-lt"/>
                <a:ea typeface="+mn-ea"/>
                <a:cs typeface="+mn-cs"/>
              </a:rPr>
              <a:t> are potentially liable for the “criminal act” in question, namely, the entire venture of committing robbery while armed with a gun, by virtue of their participation in it.</a:t>
            </a: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43     We pause to note that s 34 has been described as laying down “a </a:t>
            </a:r>
            <a:r>
              <a:rPr lang="en-US" sz="1200" b="0" i="1" u="none" strike="noStrike" kern="1200" dirty="0" smtClean="0">
                <a:solidFill>
                  <a:schemeClr val="tx1"/>
                </a:solidFill>
                <a:effectLst/>
                <a:latin typeface="+mn-lt"/>
                <a:ea typeface="+mn-ea"/>
                <a:cs typeface="+mn-cs"/>
              </a:rPr>
              <a:t>rule of evidence</a:t>
            </a:r>
            <a:r>
              <a:rPr lang="en-US" sz="1200" b="0" i="0" u="none" strike="noStrike" kern="1200" dirty="0" smtClean="0">
                <a:solidFill>
                  <a:schemeClr val="tx1"/>
                </a:solidFill>
                <a:effectLst/>
                <a:latin typeface="+mn-lt"/>
                <a:ea typeface="+mn-ea"/>
                <a:cs typeface="+mn-cs"/>
              </a:rPr>
              <a:t> to infer joint responsibility” [emphasis added] (see, for example, </a:t>
            </a:r>
            <a:r>
              <a:rPr lang="en-US" sz="1200" b="0" i="1" u="none" strike="noStrike" kern="1200" dirty="0" err="1" smtClean="0">
                <a:solidFill>
                  <a:schemeClr val="tx1"/>
                </a:solidFill>
                <a:effectLst/>
                <a:latin typeface="+mn-lt"/>
                <a:ea typeface="+mn-ea"/>
                <a:cs typeface="+mn-cs"/>
              </a:rPr>
              <a:t>Teh</a:t>
            </a:r>
            <a:r>
              <a:rPr lang="en-US" sz="1200" b="0" i="1" u="none" strike="noStrike" kern="1200" dirty="0" smtClean="0">
                <a:solidFill>
                  <a:schemeClr val="tx1"/>
                </a:solidFill>
                <a:effectLst/>
                <a:latin typeface="+mn-lt"/>
                <a:ea typeface="+mn-ea"/>
                <a:cs typeface="+mn-cs"/>
              </a:rPr>
              <a:t> Thiam </a:t>
            </a:r>
            <a:r>
              <a:rPr lang="en-US" sz="1200" b="0" i="1" u="none" strike="noStrike" kern="1200" dirty="0" err="1" smtClean="0">
                <a:solidFill>
                  <a:schemeClr val="tx1"/>
                </a:solidFill>
                <a:effectLst/>
                <a:latin typeface="+mn-lt"/>
                <a:ea typeface="+mn-ea"/>
                <a:cs typeface="+mn-cs"/>
              </a:rPr>
              <a:t>Huat</a:t>
            </a:r>
            <a:r>
              <a:rPr lang="en-US" sz="1200" b="0" i="1" u="none" strike="noStrike" kern="1200" dirty="0" smtClean="0">
                <a:solidFill>
                  <a:schemeClr val="tx1"/>
                </a:solidFill>
                <a:effectLst/>
                <a:latin typeface="+mn-lt"/>
                <a:ea typeface="+mn-ea"/>
                <a:cs typeface="+mn-cs"/>
              </a:rPr>
              <a:t> v Public Prosecutor</a:t>
            </a:r>
            <a:r>
              <a:rPr lang="en-US" sz="1200" b="0" i="0" u="none" strike="noStrike" kern="1200" dirty="0" smtClean="0">
                <a:solidFill>
                  <a:schemeClr val="tx1"/>
                </a:solidFill>
                <a:effectLst/>
                <a:latin typeface="+mn-lt"/>
                <a:ea typeface="+mn-ea"/>
                <a:cs typeface="+mn-cs"/>
              </a:rPr>
              <a:t> </a:t>
            </a:r>
            <a:r>
              <a:rPr lang="en-US" sz="1200" b="0" i="0" u="sng" strike="noStrike" kern="1200" dirty="0" smtClean="0">
                <a:solidFill>
                  <a:schemeClr val="tx1"/>
                </a:solidFill>
                <a:effectLst/>
                <a:latin typeface="+mn-lt"/>
                <a:ea typeface="+mn-ea"/>
                <a:cs typeface="+mn-cs"/>
                <a:hlinkClick r:id="rId7"/>
              </a:rPr>
              <a:t>[1996] 3 SLR(R) 234</a:t>
            </a:r>
            <a:r>
              <a:rPr lang="en-US" sz="1200" b="0" i="0" u="none" strike="noStrike" kern="1200" dirty="0" smtClean="0">
                <a:solidFill>
                  <a:schemeClr val="tx1"/>
                </a:solidFill>
                <a:effectLst/>
                <a:latin typeface="+mn-lt"/>
                <a:ea typeface="+mn-ea"/>
                <a:cs typeface="+mn-cs"/>
              </a:rPr>
              <a:t> at [26]). With respect, and in the light of the explanation above, we consider this terminology to be inaccurate and potentially confusing. This is because whether an accused person may be made liable for the acts of others raises a </a:t>
            </a:r>
            <a:r>
              <a:rPr lang="en-US" sz="1200" b="0" i="1" u="none" strike="noStrike" kern="1200" dirty="0" smtClean="0">
                <a:solidFill>
                  <a:schemeClr val="tx1"/>
                </a:solidFill>
                <a:effectLst/>
                <a:latin typeface="+mn-lt"/>
                <a:ea typeface="+mn-ea"/>
                <a:cs typeface="+mn-cs"/>
              </a:rPr>
              <a:t>question of law</a:t>
            </a:r>
            <a:r>
              <a:rPr lang="en-US" sz="1200" b="0" i="0" u="none" strike="noStrike" kern="1200" dirty="0" smtClean="0">
                <a:solidFill>
                  <a:schemeClr val="tx1"/>
                </a:solidFill>
                <a:effectLst/>
                <a:latin typeface="+mn-lt"/>
                <a:ea typeface="+mn-ea"/>
                <a:cs typeface="+mn-cs"/>
              </a:rPr>
              <a:t>, rather than one merely </a:t>
            </a:r>
            <a:r>
              <a:rPr lang="en-US" sz="1200" b="0" i="1" u="none" strike="noStrike" kern="1200" dirty="0" smtClean="0">
                <a:solidFill>
                  <a:schemeClr val="tx1"/>
                </a:solidFill>
                <a:effectLst/>
                <a:latin typeface="+mn-lt"/>
                <a:ea typeface="+mn-ea"/>
                <a:cs typeface="+mn-cs"/>
              </a:rPr>
              <a:t>of evidence</a:t>
            </a:r>
            <a:r>
              <a:rPr lang="en-US" sz="1200" b="0" i="0" u="none" strike="noStrike" kern="1200" dirty="0" smtClean="0">
                <a:solidFill>
                  <a:schemeClr val="tx1"/>
                </a:solidFill>
                <a:effectLst/>
                <a:latin typeface="+mn-lt"/>
                <a:ea typeface="+mn-ea"/>
                <a:cs typeface="+mn-cs"/>
              </a:rPr>
              <a:t>. What s 34 lays down is, as described by this court in </a:t>
            </a:r>
            <a:r>
              <a:rPr lang="en-US" sz="1200" b="0" i="1" u="none" strike="noStrike" kern="1200" dirty="0" smtClean="0">
                <a:solidFill>
                  <a:schemeClr val="tx1"/>
                </a:solidFill>
                <a:effectLst/>
                <a:latin typeface="+mn-lt"/>
                <a:ea typeface="+mn-ea"/>
                <a:cs typeface="+mn-cs"/>
              </a:rPr>
              <a:t>Daniel Vijay</a:t>
            </a:r>
            <a:r>
              <a:rPr lang="en-US" sz="1200" b="0" i="0" u="none" strike="noStrike" kern="1200" dirty="0" smtClean="0">
                <a:solidFill>
                  <a:schemeClr val="tx1"/>
                </a:solidFill>
                <a:effectLst/>
                <a:latin typeface="+mn-lt"/>
                <a:ea typeface="+mn-ea"/>
                <a:cs typeface="+mn-cs"/>
              </a:rPr>
              <a:t>, “a principle of liability” (at [75]).</a:t>
            </a: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44     We return to our analysis of the text of s 34. In our judgment, the comparator employed in s 34 is critical: it states that a party to a criminal act done by several persons in furtherance of their common intention is “liable for </a:t>
            </a:r>
            <a:r>
              <a:rPr lang="en-US" sz="1200" b="0" i="1" u="none" strike="noStrike" kern="1200" dirty="0" smtClean="0">
                <a:solidFill>
                  <a:schemeClr val="tx1"/>
                </a:solidFill>
                <a:effectLst/>
                <a:latin typeface="+mn-lt"/>
                <a:ea typeface="+mn-ea"/>
                <a:cs typeface="+mn-cs"/>
              </a:rPr>
              <a:t>that act</a:t>
            </a:r>
            <a:r>
              <a:rPr lang="en-US" sz="1200" b="0" i="0" u="none" strike="noStrike" kern="1200" dirty="0" smtClean="0">
                <a:solidFill>
                  <a:schemeClr val="tx1"/>
                </a:solidFill>
                <a:effectLst/>
                <a:latin typeface="+mn-lt"/>
                <a:ea typeface="+mn-ea"/>
                <a:cs typeface="+mn-cs"/>
              </a:rPr>
              <a:t> in the same manner as if </a:t>
            </a:r>
            <a:r>
              <a:rPr lang="en-US" sz="1200" b="0" i="1" u="none" strike="noStrike" kern="1200" dirty="0" smtClean="0">
                <a:solidFill>
                  <a:schemeClr val="tx1"/>
                </a:solidFill>
                <a:effectLst/>
                <a:latin typeface="+mn-lt"/>
                <a:ea typeface="+mn-ea"/>
                <a:cs typeface="+mn-cs"/>
              </a:rPr>
              <a:t>the act</a:t>
            </a:r>
            <a:r>
              <a:rPr lang="en-US" sz="1200" b="0" i="0" u="none" strike="noStrike" kern="1200" dirty="0" smtClean="0">
                <a:solidFill>
                  <a:schemeClr val="tx1"/>
                </a:solidFill>
                <a:effectLst/>
                <a:latin typeface="+mn-lt"/>
                <a:ea typeface="+mn-ea"/>
                <a:cs typeface="+mn-cs"/>
              </a:rPr>
              <a:t> were done by him alone” [emphasis added]. Significantly, s 34 does not refer to the </a:t>
            </a:r>
            <a:r>
              <a:rPr lang="en-US" sz="1200" b="0" i="1" u="none" strike="noStrike" kern="1200" dirty="0" smtClean="0">
                <a:solidFill>
                  <a:schemeClr val="tx1"/>
                </a:solidFill>
                <a:effectLst/>
                <a:latin typeface="+mn-lt"/>
                <a:ea typeface="+mn-ea"/>
                <a:cs typeface="+mn-cs"/>
              </a:rPr>
              <a:t>charge(s) or offence(s)</a:t>
            </a:r>
            <a:r>
              <a:rPr lang="en-US" sz="1200" b="0" i="0" u="none" strike="noStrike" kern="1200" dirty="0" smtClean="0">
                <a:solidFill>
                  <a:schemeClr val="tx1"/>
                </a:solidFill>
                <a:effectLst/>
                <a:latin typeface="+mn-lt"/>
                <a:ea typeface="+mn-ea"/>
                <a:cs typeface="+mn-cs"/>
              </a:rPr>
              <a:t> which may arise out of that act; it also does not purport to make each party to that act </a:t>
            </a:r>
            <a:r>
              <a:rPr lang="en-US" sz="1200" b="0" i="1" u="none" strike="noStrike" kern="1200" dirty="0" smtClean="0">
                <a:solidFill>
                  <a:schemeClr val="tx1"/>
                </a:solidFill>
                <a:effectLst/>
                <a:latin typeface="+mn-lt"/>
                <a:ea typeface="+mn-ea"/>
                <a:cs typeface="+mn-cs"/>
              </a:rPr>
              <a:t>liable in the same manner</a:t>
            </a:r>
            <a:r>
              <a:rPr lang="en-US" sz="1200" b="0" i="0" u="none" strike="noStrike" kern="1200" dirty="0" smtClean="0">
                <a:solidFill>
                  <a:schemeClr val="tx1"/>
                </a:solidFill>
                <a:effectLst/>
                <a:latin typeface="+mn-lt"/>
                <a:ea typeface="+mn-ea"/>
                <a:cs typeface="+mn-cs"/>
              </a:rPr>
              <a:t> (and no more or no less) as every other party. </a:t>
            </a: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Instead, its effect is to make an offender liable even for acts carried out by others pursuant to a shared common intention, as if those acts had been carried out by himself. We digress here to observe that it is well established that a “criminal act” is </a:t>
            </a:r>
            <a:r>
              <a:rPr lang="en-US" sz="1200" b="0" i="1" u="none" strike="noStrike" kern="1200" dirty="0" smtClean="0">
                <a:solidFill>
                  <a:schemeClr val="tx1"/>
                </a:solidFill>
                <a:effectLst/>
                <a:latin typeface="+mn-lt"/>
                <a:ea typeface="+mn-ea"/>
                <a:cs typeface="+mn-cs"/>
              </a:rPr>
              <a:t>not</a:t>
            </a:r>
            <a:r>
              <a:rPr lang="en-US" sz="1200" b="0" i="0" u="none" strike="noStrike" kern="1200" dirty="0" smtClean="0">
                <a:solidFill>
                  <a:schemeClr val="tx1"/>
                </a:solidFill>
                <a:effectLst/>
                <a:latin typeface="+mn-lt"/>
                <a:ea typeface="+mn-ea"/>
                <a:cs typeface="+mn-cs"/>
              </a:rPr>
              <a:t> synonymous with the offence(s) which may arise from that act. In </a:t>
            </a:r>
            <a:r>
              <a:rPr lang="en-US" sz="1200" b="0" i="1" u="none" strike="noStrike" kern="1200" dirty="0" smtClean="0">
                <a:solidFill>
                  <a:schemeClr val="tx1"/>
                </a:solidFill>
                <a:effectLst/>
                <a:latin typeface="+mn-lt"/>
                <a:ea typeface="+mn-ea"/>
                <a:cs typeface="+mn-cs"/>
              </a:rPr>
              <a:t>Lee Chez </a:t>
            </a:r>
            <a:r>
              <a:rPr lang="en-US" sz="1200" b="0" i="1" u="none" strike="noStrike" kern="1200" dirty="0" err="1" smtClean="0">
                <a:solidFill>
                  <a:schemeClr val="tx1"/>
                </a:solidFill>
                <a:effectLst/>
                <a:latin typeface="+mn-lt"/>
                <a:ea typeface="+mn-ea"/>
                <a:cs typeface="+mn-cs"/>
              </a:rPr>
              <a:t>Kee</a:t>
            </a:r>
            <a:r>
              <a:rPr lang="en-US" sz="1200" b="0" i="1" u="none" strike="noStrike" kern="1200" dirty="0" smtClean="0">
                <a:solidFill>
                  <a:schemeClr val="tx1"/>
                </a:solidFill>
                <a:effectLst/>
                <a:latin typeface="+mn-lt"/>
                <a:ea typeface="+mn-ea"/>
                <a:cs typeface="+mn-cs"/>
              </a:rPr>
              <a:t> v Public Prosecutor</a:t>
            </a:r>
            <a:r>
              <a:rPr lang="en-US" sz="1200" b="0" i="0" u="none" strike="noStrike" kern="1200" dirty="0" smtClean="0">
                <a:solidFill>
                  <a:schemeClr val="tx1"/>
                </a:solidFill>
                <a:effectLst/>
                <a:latin typeface="+mn-lt"/>
                <a:ea typeface="+mn-ea"/>
                <a:cs typeface="+mn-cs"/>
              </a:rPr>
              <a:t> </a:t>
            </a:r>
            <a:r>
              <a:rPr lang="en-US" sz="1200" b="0" i="0" u="sng" strike="noStrike" kern="1200" dirty="0" smtClean="0">
                <a:solidFill>
                  <a:schemeClr val="tx1"/>
                </a:solidFill>
                <a:effectLst/>
                <a:latin typeface="+mn-lt"/>
                <a:ea typeface="+mn-ea"/>
                <a:cs typeface="+mn-cs"/>
                <a:hlinkClick r:id="rId8"/>
              </a:rPr>
              <a:t>[2008] 3 SLR(R) 447</a:t>
            </a:r>
            <a:r>
              <a:rPr lang="en-US" sz="1200" b="0" i="0" u="none" strike="noStrike" kern="1200" dirty="0" smtClean="0">
                <a:solidFill>
                  <a:schemeClr val="tx1"/>
                </a:solidFill>
                <a:effectLst/>
                <a:latin typeface="+mn-lt"/>
                <a:ea typeface="+mn-ea"/>
                <a:cs typeface="+mn-cs"/>
              </a:rPr>
              <a:t> (“</a:t>
            </a:r>
            <a:r>
              <a:rPr lang="en-US" sz="1200" b="0" i="1" u="none" strike="noStrike" kern="1200" dirty="0" smtClean="0">
                <a:solidFill>
                  <a:schemeClr val="tx1"/>
                </a:solidFill>
                <a:effectLst/>
                <a:latin typeface="+mn-lt"/>
                <a:ea typeface="+mn-ea"/>
                <a:cs typeface="+mn-cs"/>
              </a:rPr>
              <a:t>Lee Chez </a:t>
            </a:r>
            <a:r>
              <a:rPr lang="en-US" sz="1200" b="0" i="1" u="none" strike="noStrike" kern="1200" dirty="0" err="1" smtClean="0">
                <a:solidFill>
                  <a:schemeClr val="tx1"/>
                </a:solidFill>
                <a:effectLst/>
                <a:latin typeface="+mn-lt"/>
                <a:ea typeface="+mn-ea"/>
                <a:cs typeface="+mn-cs"/>
              </a:rPr>
              <a:t>Kee</a:t>
            </a:r>
            <a:r>
              <a:rPr lang="en-US" sz="1200" b="0" i="0" u="none" strike="noStrike" kern="1200" dirty="0" smtClean="0">
                <a:solidFill>
                  <a:schemeClr val="tx1"/>
                </a:solidFill>
                <a:effectLst/>
                <a:latin typeface="+mn-lt"/>
                <a:ea typeface="+mn-ea"/>
                <a:cs typeface="+mn-cs"/>
              </a:rPr>
              <a:t>”), we explained the distinction between the two expressions in the following terms (at [136]):</a:t>
            </a:r>
          </a:p>
          <a:p>
            <a:r>
              <a:rPr lang="en-US" sz="1200" b="0" i="0" u="none" strike="noStrike" kern="1200" dirty="0" smtClean="0">
                <a:solidFill>
                  <a:schemeClr val="tx1"/>
                </a:solidFill>
                <a:effectLst/>
                <a:latin typeface="+mn-lt"/>
                <a:ea typeface="+mn-ea"/>
                <a:cs typeface="+mn-cs"/>
              </a:rPr>
              <a:t>There is usually no problem with the requirement of a “criminal act”, save that some decisions have perhaps been a bit inaccurate in stating that the common intention must be to commit a particular “offence”. In this regard, it is important to bear in mind that the “criminal act” that is “done by several persons” in s 34 does not refer to the actual crime done only. </a:t>
            </a:r>
            <a:r>
              <a:rPr lang="en-US" sz="1200" b="0" i="1" u="none" strike="noStrike" kern="1200" dirty="0" smtClean="0">
                <a:solidFill>
                  <a:schemeClr val="tx1"/>
                </a:solidFill>
                <a:effectLst/>
                <a:latin typeface="+mn-lt"/>
                <a:ea typeface="+mn-ea"/>
                <a:cs typeface="+mn-cs"/>
              </a:rPr>
              <a:t>It is essential to </a:t>
            </a:r>
            <a:r>
              <a:rPr lang="en-US" sz="1200" b="0" i="1" u="none" strike="noStrike" kern="1200" dirty="0" err="1" smtClean="0">
                <a:solidFill>
                  <a:schemeClr val="tx1"/>
                </a:solidFill>
                <a:effectLst/>
                <a:latin typeface="+mn-lt"/>
                <a:ea typeface="+mn-ea"/>
                <a:cs typeface="+mn-cs"/>
              </a:rPr>
              <a:t>realise</a:t>
            </a:r>
            <a:r>
              <a:rPr lang="en-US" sz="1200" b="0" i="1" u="none" strike="noStrike" kern="1200" dirty="0" smtClean="0">
                <a:solidFill>
                  <a:schemeClr val="tx1"/>
                </a:solidFill>
                <a:effectLst/>
                <a:latin typeface="+mn-lt"/>
                <a:ea typeface="+mn-ea"/>
                <a:cs typeface="+mn-cs"/>
              </a:rPr>
              <a:t> that the expression “criminal act” is not synonymous with “offence” as defined in s 40 of the Penal Code, which provides as follows</a:t>
            </a:r>
            <a:r>
              <a:rPr lang="en-US" sz="1200" b="0" i="0" u="none" strike="noStrike" kern="1200" dirty="0" smtClean="0">
                <a:solidFill>
                  <a:schemeClr val="tx1"/>
                </a:solidFill>
                <a:effectLst/>
                <a:latin typeface="+mn-lt"/>
                <a:ea typeface="+mn-ea"/>
                <a:cs typeface="+mn-cs"/>
              </a:rPr>
              <a:t>:</a:t>
            </a:r>
          </a:p>
          <a:p>
            <a:r>
              <a:rPr lang="en-US" sz="1200" b="1" i="0" u="none" strike="noStrike" kern="1200" dirty="0" smtClean="0">
                <a:solidFill>
                  <a:schemeClr val="tx1"/>
                </a:solidFill>
                <a:effectLst/>
                <a:latin typeface="+mn-lt"/>
                <a:ea typeface="+mn-ea"/>
                <a:cs typeface="+mn-cs"/>
              </a:rPr>
              <a:t>“Offence”.</a:t>
            </a:r>
            <a:r>
              <a:rPr lang="en-US" sz="1200" b="0" i="0" u="none" strike="noStrike" kern="1200" dirty="0" smtClean="0">
                <a:solidFill>
                  <a:schemeClr val="tx1"/>
                </a:solidFill>
                <a:effectLst/>
                <a:latin typeface="+mn-lt"/>
                <a:ea typeface="+mn-ea"/>
                <a:cs typeface="+mn-cs"/>
              </a:rPr>
              <a:t> </a:t>
            </a:r>
          </a:p>
          <a:p>
            <a:r>
              <a:rPr lang="en-US" sz="1200" b="1" i="0" u="none" strike="noStrike" kern="1200" dirty="0" smtClean="0">
                <a:solidFill>
                  <a:schemeClr val="tx1"/>
                </a:solidFill>
                <a:effectLst/>
                <a:latin typeface="+mn-lt"/>
                <a:ea typeface="+mn-ea"/>
                <a:cs typeface="+mn-cs"/>
              </a:rPr>
              <a:t>40</a:t>
            </a:r>
            <a:r>
              <a:rPr lang="en-US" sz="1200" b="0" i="0" u="none" strike="noStrike" kern="1200" dirty="0" smtClean="0">
                <a:solidFill>
                  <a:schemeClr val="tx1"/>
                </a:solidFill>
                <a:effectLst/>
                <a:latin typeface="+mn-lt"/>
                <a:ea typeface="+mn-ea"/>
                <a:cs typeface="+mn-cs"/>
              </a:rPr>
              <a:t>.—(1)    Except in the Chapters and sections mentioned in subsections (2) and (3), “offence” denotes a thing made punishable by this Code.</a:t>
            </a:r>
          </a:p>
          <a:p>
            <a:r>
              <a:rPr lang="en-US" sz="1200" b="0" i="1" u="none" strike="noStrike" kern="1200" dirty="0" smtClean="0">
                <a:solidFill>
                  <a:schemeClr val="tx1"/>
                </a:solidFill>
                <a:effectLst/>
                <a:latin typeface="+mn-lt"/>
                <a:ea typeface="+mn-ea"/>
                <a:cs typeface="+mn-cs"/>
              </a:rPr>
              <a:t>Thus, a single criminal act may involve and give rise to several “offences”.</a:t>
            </a:r>
            <a:r>
              <a:rPr lang="en-US" sz="1200" b="0" i="0" u="none" strike="noStrike" kern="1200" dirty="0" smtClean="0">
                <a:solidFill>
                  <a:schemeClr val="tx1"/>
                </a:solidFill>
                <a:effectLst/>
                <a:latin typeface="+mn-lt"/>
                <a:ea typeface="+mn-ea"/>
                <a:cs typeface="+mn-cs"/>
              </a:rPr>
              <a:t> In other words, as the learned authors of [W </a:t>
            </a:r>
            <a:r>
              <a:rPr lang="en-US" sz="1200" b="0" i="0" u="none" strike="noStrike" kern="1200" dirty="0" err="1" smtClean="0">
                <a:solidFill>
                  <a:schemeClr val="tx1"/>
                </a:solidFill>
                <a:effectLst/>
                <a:latin typeface="+mn-lt"/>
                <a:ea typeface="+mn-ea"/>
                <a:cs typeface="+mn-cs"/>
              </a:rPr>
              <a:t>W</a:t>
            </a:r>
            <a:r>
              <a:rPr lang="en-US" sz="1200" b="0" i="0" u="none" strike="noStrike" kern="1200" dirty="0" smtClean="0">
                <a:solidFill>
                  <a:schemeClr val="tx1"/>
                </a:solidFill>
                <a:effectLst/>
                <a:latin typeface="+mn-lt"/>
                <a:ea typeface="+mn-ea"/>
                <a:cs typeface="+mn-cs"/>
              </a:rPr>
              <a:t> </a:t>
            </a:r>
            <a:r>
              <a:rPr lang="en-US" sz="1200" b="0" i="0" u="none" strike="noStrike" kern="1200" dirty="0" err="1" smtClean="0">
                <a:solidFill>
                  <a:schemeClr val="tx1"/>
                </a:solidFill>
                <a:effectLst/>
                <a:latin typeface="+mn-lt"/>
                <a:ea typeface="+mn-ea"/>
                <a:cs typeface="+mn-cs"/>
              </a:rPr>
              <a:t>Chitaley</a:t>
            </a:r>
            <a:r>
              <a:rPr lang="en-US" sz="1200" b="0" i="0" u="none" strike="noStrike" kern="1200" dirty="0" smtClean="0">
                <a:solidFill>
                  <a:schemeClr val="tx1"/>
                </a:solidFill>
                <a:effectLst/>
                <a:latin typeface="+mn-lt"/>
                <a:ea typeface="+mn-ea"/>
                <a:cs typeface="+mn-cs"/>
              </a:rPr>
              <a:t> &amp; V B </a:t>
            </a:r>
            <a:r>
              <a:rPr lang="en-US" sz="1200" b="0" i="0" u="none" strike="noStrike" kern="1200" dirty="0" err="1" smtClean="0">
                <a:solidFill>
                  <a:schemeClr val="tx1"/>
                </a:solidFill>
                <a:effectLst/>
                <a:latin typeface="+mn-lt"/>
                <a:ea typeface="+mn-ea"/>
                <a:cs typeface="+mn-cs"/>
              </a:rPr>
              <a:t>Bakhale</a:t>
            </a:r>
            <a:r>
              <a:rPr lang="en-US" sz="1200" b="0" i="0" u="none" strike="noStrike" kern="1200" dirty="0" smtClean="0">
                <a:solidFill>
                  <a:schemeClr val="tx1"/>
                </a:solidFill>
                <a:effectLst/>
                <a:latin typeface="+mn-lt"/>
                <a:ea typeface="+mn-ea"/>
                <a:cs typeface="+mn-cs"/>
              </a:rPr>
              <a:t>, </a:t>
            </a:r>
            <a:r>
              <a:rPr lang="en-US" sz="1200" b="0" i="1" u="none" strike="noStrike" kern="1200" dirty="0" smtClean="0">
                <a:solidFill>
                  <a:schemeClr val="tx1"/>
                </a:solidFill>
                <a:effectLst/>
                <a:latin typeface="+mn-lt"/>
                <a:ea typeface="+mn-ea"/>
                <a:cs typeface="+mn-cs"/>
              </a:rPr>
              <a:t>The Indian Penal Code (XLV of 1860)</a:t>
            </a:r>
            <a:r>
              <a:rPr lang="en-US" sz="1200" b="0" i="0" u="none" strike="noStrike" kern="1200" dirty="0" smtClean="0">
                <a:solidFill>
                  <a:schemeClr val="tx1"/>
                </a:solidFill>
                <a:effectLst/>
                <a:latin typeface="+mn-lt"/>
                <a:ea typeface="+mn-ea"/>
                <a:cs typeface="+mn-cs"/>
              </a:rPr>
              <a:t> (The All India Reporter Ltd, 3rd Ed, 1980)] point out at </a:t>
            </a:r>
            <a:r>
              <a:rPr lang="en-US" sz="1200" b="0" i="0" u="none" strike="noStrike" kern="1200" dirty="0" err="1" smtClean="0">
                <a:solidFill>
                  <a:schemeClr val="tx1"/>
                </a:solidFill>
                <a:effectLst/>
                <a:latin typeface="+mn-lt"/>
                <a:ea typeface="+mn-ea"/>
                <a:cs typeface="+mn-cs"/>
              </a:rPr>
              <a:t>vol</a:t>
            </a:r>
            <a:r>
              <a:rPr lang="en-US" sz="1200" b="0" i="0" u="none" strike="noStrike" kern="1200" dirty="0" smtClean="0">
                <a:solidFill>
                  <a:schemeClr val="tx1"/>
                </a:solidFill>
                <a:effectLst/>
                <a:latin typeface="+mn-lt"/>
                <a:ea typeface="+mn-ea"/>
                <a:cs typeface="+mn-cs"/>
              </a:rPr>
              <a:t> 1 p 160, </a:t>
            </a:r>
            <a:r>
              <a:rPr lang="en-US" sz="1200" b="0" i="1" u="none" strike="noStrike" kern="1200" dirty="0" smtClean="0">
                <a:solidFill>
                  <a:schemeClr val="tx1"/>
                </a:solidFill>
                <a:effectLst/>
                <a:latin typeface="+mn-lt"/>
                <a:ea typeface="+mn-ea"/>
                <a:cs typeface="+mn-cs"/>
              </a:rPr>
              <a:t>the expression “criminal act” in s 34 means the whole of the criminal transaction in which the co-offenders engage themselves by virtue of their common design and not any particular offence or offences that may be committed in the course of such a transaction.</a:t>
            </a:r>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[emphasis added]</a:t>
            </a: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45     </a:t>
            </a:r>
            <a:r>
              <a:rPr lang="en-US" sz="1200" b="1" i="0" u="none" strike="noStrike" kern="1200" dirty="0" smtClean="0">
                <a:solidFill>
                  <a:schemeClr val="tx1"/>
                </a:solidFill>
                <a:effectLst/>
                <a:latin typeface="+mn-lt"/>
                <a:ea typeface="+mn-ea"/>
                <a:cs typeface="+mn-cs"/>
              </a:rPr>
              <a:t>There is therefore nothing in the language of s 34 that </a:t>
            </a:r>
            <a:r>
              <a:rPr lang="en-US" sz="1200" b="1" i="1" u="none" strike="noStrike" kern="1200" dirty="0" smtClean="0">
                <a:solidFill>
                  <a:schemeClr val="tx1"/>
                </a:solidFill>
                <a:effectLst/>
                <a:latin typeface="+mn-lt"/>
                <a:ea typeface="+mn-ea"/>
                <a:cs typeface="+mn-cs"/>
              </a:rPr>
              <a:t>mandates</a:t>
            </a:r>
            <a:r>
              <a:rPr lang="en-US" sz="1200" b="1" i="0" u="none" strike="noStrike" kern="1200" dirty="0" smtClean="0">
                <a:solidFill>
                  <a:schemeClr val="tx1"/>
                </a:solidFill>
                <a:effectLst/>
                <a:latin typeface="+mn-lt"/>
                <a:ea typeface="+mn-ea"/>
                <a:cs typeface="+mn-cs"/>
              </a:rPr>
              <a:t> that the Prosecution must bring identical charges against all those who are charged pursuant to a common intention to do a criminal act. Indeed, s 34 is not concerned with </a:t>
            </a:r>
            <a:r>
              <a:rPr lang="en-US" sz="1200" b="1" i="1" u="none" strike="noStrike" kern="1200" dirty="0" smtClean="0">
                <a:solidFill>
                  <a:schemeClr val="tx1"/>
                </a:solidFill>
                <a:effectLst/>
                <a:latin typeface="+mn-lt"/>
                <a:ea typeface="+mn-ea"/>
                <a:cs typeface="+mn-cs"/>
              </a:rPr>
              <a:t>limiting</a:t>
            </a:r>
            <a:r>
              <a:rPr lang="en-US" sz="1200" b="1" i="0" u="none" strike="noStrike" kern="1200" dirty="0" smtClean="0">
                <a:solidFill>
                  <a:schemeClr val="tx1"/>
                </a:solidFill>
                <a:effectLst/>
                <a:latin typeface="+mn-lt"/>
                <a:ea typeface="+mn-ea"/>
                <a:cs typeface="+mn-cs"/>
              </a:rPr>
              <a:t> the power of the Prosecution at all; on the contrary, it is a tool by which the Prosecution’s ability to proceed against an accused person is </a:t>
            </a:r>
            <a:r>
              <a:rPr lang="en-US" sz="1200" b="1" i="1" u="none" strike="noStrike" kern="1200" dirty="0" smtClean="0">
                <a:solidFill>
                  <a:schemeClr val="tx1"/>
                </a:solidFill>
                <a:effectLst/>
                <a:latin typeface="+mn-lt"/>
                <a:ea typeface="+mn-ea"/>
                <a:cs typeface="+mn-cs"/>
              </a:rPr>
              <a:t>extended</a:t>
            </a:r>
            <a:r>
              <a:rPr lang="en-US" sz="1200" b="1" i="0" u="none" strike="noStrike" kern="1200" dirty="0" smtClean="0">
                <a:solidFill>
                  <a:schemeClr val="tx1"/>
                </a:solidFill>
                <a:effectLst/>
                <a:latin typeface="+mn-lt"/>
                <a:ea typeface="+mn-ea"/>
                <a:cs typeface="+mn-cs"/>
              </a:rPr>
              <a:t> so that the accused person may be held liable even for the acts of others as long as the provision can properly be invoked. Further, in our judgment, there are good reasons why there is no general rule that the Prosecution must bring identical charges against all the parties to a criminal act.</a:t>
            </a:r>
          </a:p>
          <a:p>
            <a:endParaRPr lang="en-US" sz="1200" b="1"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46     First, the Prosecution is not obliged to charge every participant in a criminal enterprise (see [29(c)] above). In the present case, the Prosecution could well have decided not to charge </a:t>
            </a:r>
            <a:r>
              <a:rPr lang="en-US" sz="1200" b="0" i="0" u="none" strike="noStrike" kern="1200" dirty="0" err="1" smtClean="0">
                <a:solidFill>
                  <a:schemeClr val="tx1"/>
                </a:solidFill>
                <a:effectLst/>
                <a:latin typeface="+mn-lt"/>
                <a:ea typeface="+mn-ea"/>
                <a:cs typeface="+mn-cs"/>
              </a:rPr>
              <a:t>Suhaizam</a:t>
            </a:r>
            <a:r>
              <a:rPr lang="en-US" sz="1200" b="0" i="0" u="none" strike="noStrike" kern="1200" dirty="0" smtClean="0">
                <a:solidFill>
                  <a:schemeClr val="tx1"/>
                </a:solidFill>
                <a:effectLst/>
                <a:latin typeface="+mn-lt"/>
                <a:ea typeface="+mn-ea"/>
                <a:cs typeface="+mn-cs"/>
              </a:rPr>
              <a:t> at all, if there had been valid reasons for it to take that position in the exercise of its prosecutorial discretion. If the Prosecution had preferred the original charge against </a:t>
            </a:r>
            <a:r>
              <a:rPr lang="en-US" sz="1200" b="0" i="0" u="none" strike="noStrike" kern="1200" dirty="0" err="1" smtClean="0">
                <a:solidFill>
                  <a:schemeClr val="tx1"/>
                </a:solidFill>
                <a:effectLst/>
                <a:latin typeface="+mn-lt"/>
                <a:ea typeface="+mn-ea"/>
                <a:cs typeface="+mn-cs"/>
              </a:rPr>
              <a:t>Aishamudin</a:t>
            </a:r>
            <a:r>
              <a:rPr lang="en-US" sz="1200" b="0" i="0" u="none" strike="noStrike" kern="1200" dirty="0" smtClean="0">
                <a:solidFill>
                  <a:schemeClr val="tx1"/>
                </a:solidFill>
                <a:effectLst/>
                <a:latin typeface="+mn-lt"/>
                <a:ea typeface="+mn-ea"/>
                <a:cs typeface="+mn-cs"/>
              </a:rPr>
              <a:t> but had brought </a:t>
            </a:r>
            <a:r>
              <a:rPr lang="en-US" sz="1200" b="0" i="1" u="none" strike="noStrike" kern="1200" dirty="0" smtClean="0">
                <a:solidFill>
                  <a:schemeClr val="tx1"/>
                </a:solidFill>
                <a:effectLst/>
                <a:latin typeface="+mn-lt"/>
                <a:ea typeface="+mn-ea"/>
                <a:cs typeface="+mn-cs"/>
              </a:rPr>
              <a:t>no charge</a:t>
            </a:r>
            <a:r>
              <a:rPr lang="en-US" sz="1200" b="0" i="0" u="none" strike="noStrike" kern="1200" dirty="0" smtClean="0">
                <a:solidFill>
                  <a:schemeClr val="tx1"/>
                </a:solidFill>
                <a:effectLst/>
                <a:latin typeface="+mn-lt"/>
                <a:ea typeface="+mn-ea"/>
                <a:cs typeface="+mn-cs"/>
              </a:rPr>
              <a:t> against </a:t>
            </a:r>
            <a:r>
              <a:rPr lang="en-US" sz="1200" b="0" i="0" u="none" strike="noStrike" kern="1200" dirty="0" err="1" smtClean="0">
                <a:solidFill>
                  <a:schemeClr val="tx1"/>
                </a:solidFill>
                <a:effectLst/>
                <a:latin typeface="+mn-lt"/>
                <a:ea typeface="+mn-ea"/>
                <a:cs typeface="+mn-cs"/>
              </a:rPr>
              <a:t>Suhaizam</a:t>
            </a:r>
            <a:r>
              <a:rPr lang="en-US" sz="1200" b="0" i="0" u="none" strike="noStrike" kern="1200" dirty="0" smtClean="0">
                <a:solidFill>
                  <a:schemeClr val="tx1"/>
                </a:solidFill>
                <a:effectLst/>
                <a:latin typeface="+mn-lt"/>
                <a:ea typeface="+mn-ea"/>
                <a:cs typeface="+mn-cs"/>
              </a:rPr>
              <a:t>, it is clear that the original charge against </a:t>
            </a:r>
            <a:r>
              <a:rPr lang="en-US" sz="1200" b="0" i="0" u="none" strike="noStrike" kern="1200" dirty="0" err="1" smtClean="0">
                <a:solidFill>
                  <a:schemeClr val="tx1"/>
                </a:solidFill>
                <a:effectLst/>
                <a:latin typeface="+mn-lt"/>
                <a:ea typeface="+mn-ea"/>
                <a:cs typeface="+mn-cs"/>
              </a:rPr>
              <a:t>Aishamudin</a:t>
            </a:r>
            <a:r>
              <a:rPr lang="en-US" sz="1200" b="0" i="0" u="none" strike="noStrike" kern="1200" dirty="0" smtClean="0">
                <a:solidFill>
                  <a:schemeClr val="tx1"/>
                </a:solidFill>
                <a:effectLst/>
                <a:latin typeface="+mn-lt"/>
                <a:ea typeface="+mn-ea"/>
                <a:cs typeface="+mn-cs"/>
              </a:rPr>
              <a:t> would have been made out as long as the Prosecution could prove each and every element of that charge. That being the case, it seems unsatisfactory to proscribe the Prosecution from preferring a reduced charge against </a:t>
            </a:r>
            <a:r>
              <a:rPr lang="en-US" sz="1200" b="0" i="0" u="none" strike="noStrike" kern="1200" dirty="0" err="1" smtClean="0">
                <a:solidFill>
                  <a:schemeClr val="tx1"/>
                </a:solidFill>
                <a:effectLst/>
                <a:latin typeface="+mn-lt"/>
                <a:ea typeface="+mn-ea"/>
                <a:cs typeface="+mn-cs"/>
              </a:rPr>
              <a:t>Suhaizam</a:t>
            </a:r>
            <a:r>
              <a:rPr lang="en-US" sz="1200" b="0" i="0" u="none" strike="noStrike" kern="1200" dirty="0" smtClean="0">
                <a:solidFill>
                  <a:schemeClr val="tx1"/>
                </a:solidFill>
                <a:effectLst/>
                <a:latin typeface="+mn-lt"/>
                <a:ea typeface="+mn-ea"/>
                <a:cs typeface="+mn-cs"/>
              </a:rPr>
              <a:t>. The Prosecution would then be left with a binary decision in respect of </a:t>
            </a:r>
            <a:r>
              <a:rPr lang="en-US" sz="1200" b="0" i="0" u="none" strike="noStrike" kern="1200" dirty="0" err="1" smtClean="0">
                <a:solidFill>
                  <a:schemeClr val="tx1"/>
                </a:solidFill>
                <a:effectLst/>
                <a:latin typeface="+mn-lt"/>
                <a:ea typeface="+mn-ea"/>
                <a:cs typeface="+mn-cs"/>
              </a:rPr>
              <a:t>Suhaizam</a:t>
            </a:r>
            <a:r>
              <a:rPr lang="en-US" sz="1200" b="0" i="0" u="none" strike="noStrike" kern="1200" dirty="0" smtClean="0">
                <a:solidFill>
                  <a:schemeClr val="tx1"/>
                </a:solidFill>
                <a:effectLst/>
                <a:latin typeface="+mn-lt"/>
                <a:ea typeface="+mn-ea"/>
                <a:cs typeface="+mn-cs"/>
              </a:rPr>
              <a:t> – either to not charge him at all, or to charge him with a capital offence – when the Prosecution might have determined in its discretion that the more appropriate course was to charge </a:t>
            </a:r>
            <a:r>
              <a:rPr lang="en-US" sz="1200" b="0" i="0" u="none" strike="noStrike" kern="1200" dirty="0" err="1" smtClean="0">
                <a:solidFill>
                  <a:schemeClr val="tx1"/>
                </a:solidFill>
                <a:effectLst/>
                <a:latin typeface="+mn-lt"/>
                <a:ea typeface="+mn-ea"/>
                <a:cs typeface="+mn-cs"/>
              </a:rPr>
              <a:t>Suhaizam</a:t>
            </a:r>
            <a:r>
              <a:rPr lang="en-US" sz="1200" b="0" i="0" u="none" strike="noStrike" kern="1200" dirty="0" smtClean="0">
                <a:solidFill>
                  <a:schemeClr val="tx1"/>
                </a:solidFill>
                <a:effectLst/>
                <a:latin typeface="+mn-lt"/>
                <a:ea typeface="+mn-ea"/>
                <a:cs typeface="+mn-cs"/>
              </a:rPr>
              <a:t> with a less serious non-capital offence.</a:t>
            </a: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47     Second, allowing the Prosecution to proceed with differing common intention charges also enables it to tailor the respective charges in line with each accused person’s culpability and circumstances (see [29(b)] and [35(a)] above). For example, if a mastermind manipulates and instigates a young person to carry out the more egregious aspects of a criminal act in furtherance of their common intention, the mastermind’s culpability would likely be higher, and it might be in the interests of justice to charge him with a more serious offence.</a:t>
            </a:r>
          </a:p>
          <a:p>
            <a:r>
              <a:rPr lang="en-US" sz="1200" b="0" i="0" u="none" strike="noStrike" kern="1200" dirty="0" smtClean="0">
                <a:solidFill>
                  <a:schemeClr val="tx1"/>
                </a:solidFill>
                <a:effectLst/>
                <a:latin typeface="+mn-lt"/>
                <a:ea typeface="+mn-ea"/>
                <a:cs typeface="+mn-cs"/>
              </a:rPr>
              <a:t>48     Third, and most significantly, an accused person who faces a more serious charge relative to his fellow participants in a criminal enterprise cannot be said to be prejudiced because the Prosecution’s </a:t>
            </a:r>
            <a:r>
              <a:rPr lang="en-US" sz="1200" b="0" i="1" u="none" strike="noStrike" kern="1200" dirty="0" smtClean="0">
                <a:solidFill>
                  <a:schemeClr val="tx1"/>
                </a:solidFill>
                <a:effectLst/>
                <a:latin typeface="+mn-lt"/>
                <a:ea typeface="+mn-ea"/>
                <a:cs typeface="+mn-cs"/>
              </a:rPr>
              <a:t>legal burden</a:t>
            </a:r>
            <a:r>
              <a:rPr lang="en-US" sz="1200" b="0" i="0" u="none" strike="noStrike" kern="1200" dirty="0" smtClean="0">
                <a:solidFill>
                  <a:schemeClr val="tx1"/>
                </a:solidFill>
                <a:effectLst/>
                <a:latin typeface="+mn-lt"/>
                <a:ea typeface="+mn-ea"/>
                <a:cs typeface="+mn-cs"/>
              </a:rPr>
              <a:t> to prove the charge and its </a:t>
            </a:r>
            <a:r>
              <a:rPr lang="en-US" sz="1200" b="0" i="1" u="none" strike="noStrike" kern="1200" dirty="0" smtClean="0">
                <a:solidFill>
                  <a:schemeClr val="tx1"/>
                </a:solidFill>
                <a:effectLst/>
                <a:latin typeface="+mn-lt"/>
                <a:ea typeface="+mn-ea"/>
                <a:cs typeface="+mn-cs"/>
              </a:rPr>
              <a:t>evidential burden</a:t>
            </a:r>
            <a:r>
              <a:rPr lang="en-US" sz="1200" b="0" i="0" u="none" strike="noStrike" kern="1200" dirty="0" smtClean="0">
                <a:solidFill>
                  <a:schemeClr val="tx1"/>
                </a:solidFill>
                <a:effectLst/>
                <a:latin typeface="+mn-lt"/>
                <a:ea typeface="+mn-ea"/>
                <a:cs typeface="+mn-cs"/>
              </a:rPr>
              <a:t> to adduce sufficient evidence are not in any way compromised or attenuated where it chooses to press differing common intention charges. Even when the Prosecution brings differing common intention charges against A and B, with A facing a more serious charge than B, it must nevertheless prove each element of that more serious charge against </a:t>
            </a:r>
            <a:r>
              <a:rPr lang="en-US" sz="1200" b="0" i="1" u="none" strike="noStrike" kern="1200" dirty="0" smtClean="0">
                <a:solidFill>
                  <a:schemeClr val="tx1"/>
                </a:solidFill>
                <a:effectLst/>
                <a:latin typeface="+mn-lt"/>
                <a:ea typeface="+mn-ea"/>
                <a:cs typeface="+mn-cs"/>
              </a:rPr>
              <a:t>both</a:t>
            </a:r>
            <a:r>
              <a:rPr lang="en-US" sz="1200" b="0" i="0" u="none" strike="noStrike" kern="1200" dirty="0" smtClean="0">
                <a:solidFill>
                  <a:schemeClr val="tx1"/>
                </a:solidFill>
                <a:effectLst/>
                <a:latin typeface="+mn-lt"/>
                <a:ea typeface="+mn-ea"/>
                <a:cs typeface="+mn-cs"/>
              </a:rPr>
              <a:t> A and B at A’s trial (whether or not B is also being jointly tried at this trial). Its burden of proof at A’s trial is no more and no less than if both A and B faced the more serious charge. There is therefore no overreach of constructive liability under s 34 by a notional lowering of the Prosecution’s burden of proof. This is no different from differing charges in the context of accessorial liability: see [35(b)] above. We will now explain why this is the case by virtue of the principles governing s 34 liability.</a:t>
            </a:r>
          </a:p>
          <a:p>
            <a:endParaRPr lang="en-US" sz="1200" b="0" i="0" u="none" strike="noStrike" kern="1200" dirty="0" smtClean="0">
              <a:solidFill>
                <a:schemeClr val="tx1"/>
              </a:solidFill>
              <a:effectLst/>
              <a:latin typeface="+mn-lt"/>
              <a:ea typeface="+mn-ea"/>
              <a:cs typeface="+mn-cs"/>
            </a:endParaRPr>
          </a:p>
          <a:p>
            <a:r>
              <a:rPr lang="en-US" sz="1200" b="0" i="1" u="none" strike="noStrike" kern="1200" dirty="0" smtClean="0">
                <a:solidFill>
                  <a:schemeClr val="tx1"/>
                </a:solidFill>
                <a:effectLst/>
                <a:latin typeface="+mn-lt"/>
                <a:ea typeface="+mn-ea"/>
                <a:cs typeface="+mn-cs"/>
              </a:rPr>
              <a:t>The requirements for liability under s 34 of the Penal Code</a:t>
            </a:r>
          </a:p>
          <a:p>
            <a:r>
              <a:rPr lang="en-US" sz="1200" b="1" i="0" u="none" strike="noStrike" kern="1200" dirty="0" smtClean="0">
                <a:solidFill>
                  <a:schemeClr val="tx1"/>
                </a:solidFill>
                <a:effectLst/>
                <a:latin typeface="+mn-lt"/>
                <a:ea typeface="+mn-ea"/>
                <a:cs typeface="+mn-cs"/>
              </a:rPr>
              <a:t>49     As this court explained in </a:t>
            </a:r>
            <a:r>
              <a:rPr lang="en-US" sz="1200" b="1" i="1" u="none" strike="noStrike" kern="1200" dirty="0" smtClean="0">
                <a:solidFill>
                  <a:schemeClr val="tx1"/>
                </a:solidFill>
                <a:effectLst/>
                <a:latin typeface="+mn-lt"/>
                <a:ea typeface="+mn-ea"/>
                <a:cs typeface="+mn-cs"/>
              </a:rPr>
              <a:t>Muhammad </a:t>
            </a:r>
            <a:r>
              <a:rPr lang="en-US" sz="1200" b="1" i="1" u="none" strike="noStrike" kern="1200" dirty="0" err="1" smtClean="0">
                <a:solidFill>
                  <a:schemeClr val="tx1"/>
                </a:solidFill>
                <a:effectLst/>
                <a:latin typeface="+mn-lt"/>
                <a:ea typeface="+mn-ea"/>
                <a:cs typeface="+mn-cs"/>
              </a:rPr>
              <a:t>Ridzuan</a:t>
            </a:r>
            <a:r>
              <a:rPr lang="en-US" sz="1200" b="1" i="1" u="none" strike="noStrike" kern="1200" dirty="0" smtClean="0">
                <a:solidFill>
                  <a:schemeClr val="tx1"/>
                </a:solidFill>
                <a:effectLst/>
                <a:latin typeface="+mn-lt"/>
                <a:ea typeface="+mn-ea"/>
                <a:cs typeface="+mn-cs"/>
              </a:rPr>
              <a:t> bin </a:t>
            </a:r>
            <a:r>
              <a:rPr lang="en-US" sz="1200" b="1" i="1" u="none" strike="noStrike" kern="1200" dirty="0" err="1" smtClean="0">
                <a:solidFill>
                  <a:schemeClr val="tx1"/>
                </a:solidFill>
                <a:effectLst/>
                <a:latin typeface="+mn-lt"/>
                <a:ea typeface="+mn-ea"/>
                <a:cs typeface="+mn-cs"/>
              </a:rPr>
              <a:t>Md</a:t>
            </a:r>
            <a:r>
              <a:rPr lang="en-US" sz="1200" b="1" i="1" u="none" strike="noStrike" kern="1200" dirty="0" smtClean="0">
                <a:solidFill>
                  <a:schemeClr val="tx1"/>
                </a:solidFill>
                <a:effectLst/>
                <a:latin typeface="+mn-lt"/>
                <a:ea typeface="+mn-ea"/>
                <a:cs typeface="+mn-cs"/>
              </a:rPr>
              <a:t> Ali v Public Prosecutor and other matters</a:t>
            </a:r>
            <a:r>
              <a:rPr lang="en-US" sz="1200" b="1" i="0" u="none" strike="noStrike" kern="1200" dirty="0" smtClean="0">
                <a:solidFill>
                  <a:schemeClr val="tx1"/>
                </a:solidFill>
                <a:effectLst/>
                <a:latin typeface="+mn-lt"/>
                <a:ea typeface="+mn-ea"/>
                <a:cs typeface="+mn-cs"/>
              </a:rPr>
              <a:t> </a:t>
            </a:r>
            <a:r>
              <a:rPr lang="en-US" sz="1200" b="1" i="0" u="sng" strike="noStrike" kern="1200" dirty="0" smtClean="0">
                <a:solidFill>
                  <a:schemeClr val="tx1"/>
                </a:solidFill>
                <a:effectLst/>
                <a:latin typeface="+mn-lt"/>
                <a:ea typeface="+mn-ea"/>
                <a:cs typeface="+mn-cs"/>
                <a:hlinkClick r:id="rId9"/>
              </a:rPr>
              <a:t>[2014] 3 SLR 721</a:t>
            </a:r>
            <a:r>
              <a:rPr lang="en-US" sz="1200" b="1" i="0" u="none" strike="noStrike" kern="1200" dirty="0" smtClean="0">
                <a:solidFill>
                  <a:schemeClr val="tx1"/>
                </a:solidFill>
                <a:effectLst/>
                <a:latin typeface="+mn-lt"/>
                <a:ea typeface="+mn-ea"/>
                <a:cs typeface="+mn-cs"/>
              </a:rPr>
              <a:t> (“</a:t>
            </a:r>
            <a:r>
              <a:rPr lang="en-US" sz="1200" b="1" i="1" u="none" strike="noStrike" kern="1200" dirty="0" err="1" smtClean="0">
                <a:solidFill>
                  <a:schemeClr val="tx1"/>
                </a:solidFill>
                <a:effectLst/>
                <a:latin typeface="+mn-lt"/>
                <a:ea typeface="+mn-ea"/>
                <a:cs typeface="+mn-cs"/>
              </a:rPr>
              <a:t>Ridzuan</a:t>
            </a:r>
            <a:r>
              <a:rPr lang="en-US" sz="1200" b="1" i="0" u="none" strike="noStrike" kern="1200" dirty="0" smtClean="0">
                <a:solidFill>
                  <a:schemeClr val="tx1"/>
                </a:solidFill>
                <a:effectLst/>
                <a:latin typeface="+mn-lt"/>
                <a:ea typeface="+mn-ea"/>
                <a:cs typeface="+mn-cs"/>
              </a:rPr>
              <a:t>”) at [34], citing </a:t>
            </a:r>
            <a:r>
              <a:rPr lang="en-US" sz="1200" b="1" i="1" u="none" strike="noStrike" kern="1200" dirty="0" smtClean="0">
                <a:solidFill>
                  <a:schemeClr val="tx1"/>
                </a:solidFill>
                <a:effectLst/>
                <a:latin typeface="+mn-lt"/>
                <a:ea typeface="+mn-ea"/>
                <a:cs typeface="+mn-cs"/>
              </a:rPr>
              <a:t>Daniel Vijay</a:t>
            </a:r>
            <a:r>
              <a:rPr lang="en-US" sz="1200" b="1" i="0" u="none" strike="noStrike" kern="1200" dirty="0" smtClean="0">
                <a:solidFill>
                  <a:schemeClr val="tx1"/>
                </a:solidFill>
                <a:effectLst/>
                <a:latin typeface="+mn-lt"/>
                <a:ea typeface="+mn-ea"/>
                <a:cs typeface="+mn-cs"/>
              </a:rPr>
              <a:t> ([40] </a:t>
            </a:r>
            <a:r>
              <a:rPr lang="en-US" sz="1200" b="1" i="1" u="none" strike="noStrike" kern="1200" dirty="0" smtClean="0">
                <a:solidFill>
                  <a:schemeClr val="tx1"/>
                </a:solidFill>
                <a:effectLst/>
                <a:latin typeface="+mn-lt"/>
                <a:ea typeface="+mn-ea"/>
                <a:cs typeface="+mn-cs"/>
              </a:rPr>
              <a:t>supra</a:t>
            </a:r>
            <a:r>
              <a:rPr lang="en-US" sz="1200" b="1" i="0" u="none" strike="noStrike" kern="1200" dirty="0" smtClean="0">
                <a:solidFill>
                  <a:schemeClr val="tx1"/>
                </a:solidFill>
                <a:effectLst/>
                <a:latin typeface="+mn-lt"/>
                <a:ea typeface="+mn-ea"/>
                <a:cs typeface="+mn-cs"/>
              </a:rPr>
              <a:t>), three elements must be present before s 34 may be invoked: (a) a criminal act; (b) a common intention between the persons in question; and (c) participation in the criminal act.</a:t>
            </a:r>
          </a:p>
          <a:p>
            <a:endParaRPr lang="en-US" sz="1200" b="1"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(a)     A </a:t>
            </a:r>
            <a:r>
              <a:rPr lang="en-US" sz="1200" b="0" i="1" u="none" strike="noStrike" kern="1200" dirty="0" smtClean="0">
                <a:solidFill>
                  <a:schemeClr val="tx1"/>
                </a:solidFill>
                <a:effectLst/>
                <a:latin typeface="+mn-lt"/>
                <a:ea typeface="+mn-ea"/>
                <a:cs typeface="+mn-cs"/>
              </a:rPr>
              <a:t>criminal act</a:t>
            </a:r>
            <a:r>
              <a:rPr lang="en-US" sz="1200" b="0" i="0" u="none" strike="noStrike" kern="1200" dirty="0" smtClean="0">
                <a:solidFill>
                  <a:schemeClr val="tx1"/>
                </a:solidFill>
                <a:effectLst/>
                <a:latin typeface="+mn-lt"/>
                <a:ea typeface="+mn-ea"/>
                <a:cs typeface="+mn-cs"/>
              </a:rPr>
              <a:t> in this context has been defined as “that unity of criminal </a:t>
            </a:r>
            <a:r>
              <a:rPr lang="en-US" sz="1200" b="0" i="0" u="none" strike="noStrike" kern="1200" dirty="0" err="1" smtClean="0">
                <a:solidFill>
                  <a:schemeClr val="tx1"/>
                </a:solidFill>
                <a:effectLst/>
                <a:latin typeface="+mn-lt"/>
                <a:ea typeface="+mn-ea"/>
                <a:cs typeface="+mn-cs"/>
              </a:rPr>
              <a:t>behaviour</a:t>
            </a:r>
            <a:r>
              <a:rPr lang="en-US" sz="1200" b="0" i="0" u="none" strike="noStrike" kern="1200" dirty="0" smtClean="0">
                <a:solidFill>
                  <a:schemeClr val="tx1"/>
                </a:solidFill>
                <a:effectLst/>
                <a:latin typeface="+mn-lt"/>
                <a:ea typeface="+mn-ea"/>
                <a:cs typeface="+mn-cs"/>
              </a:rPr>
              <a:t>, which results in something, for which an individual would be punishable, if it were all done by himself alone” [emphasis in original omitted] (</a:t>
            </a:r>
            <a:r>
              <a:rPr lang="en-US" sz="1200" b="0" i="1" u="none" strike="noStrike" kern="1200" dirty="0" smtClean="0">
                <a:solidFill>
                  <a:schemeClr val="tx1"/>
                </a:solidFill>
                <a:effectLst/>
                <a:latin typeface="+mn-lt"/>
                <a:ea typeface="+mn-ea"/>
                <a:cs typeface="+mn-cs"/>
              </a:rPr>
              <a:t>Daniel Vijay</a:t>
            </a:r>
            <a:r>
              <a:rPr lang="en-US" sz="1200" b="0" i="0" u="none" strike="noStrike" kern="1200" dirty="0" smtClean="0">
                <a:solidFill>
                  <a:schemeClr val="tx1"/>
                </a:solidFill>
                <a:effectLst/>
                <a:latin typeface="+mn-lt"/>
                <a:ea typeface="+mn-ea"/>
                <a:cs typeface="+mn-cs"/>
              </a:rPr>
              <a:t> at [92], citing </a:t>
            </a:r>
            <a:r>
              <a:rPr lang="en-US" sz="1200" b="0" i="1" u="none" strike="noStrike" kern="1200" dirty="0" err="1" smtClean="0">
                <a:solidFill>
                  <a:schemeClr val="tx1"/>
                </a:solidFill>
                <a:effectLst/>
                <a:latin typeface="+mn-lt"/>
                <a:ea typeface="+mn-ea"/>
                <a:cs typeface="+mn-cs"/>
              </a:rPr>
              <a:t>Barendra</a:t>
            </a:r>
            <a:r>
              <a:rPr lang="en-US" sz="1200" b="0" i="1" u="none" strike="noStrike" kern="1200" dirty="0" smtClean="0">
                <a:solidFill>
                  <a:schemeClr val="tx1"/>
                </a:solidFill>
                <a:effectLst/>
                <a:latin typeface="+mn-lt"/>
                <a:ea typeface="+mn-ea"/>
                <a:cs typeface="+mn-cs"/>
              </a:rPr>
              <a:t> Kumar Ghosh v Emperor</a:t>
            </a:r>
            <a:r>
              <a:rPr lang="en-US" sz="1200" b="0" i="0" u="none" strike="noStrike" kern="1200" dirty="0" smtClean="0">
                <a:solidFill>
                  <a:schemeClr val="tx1"/>
                </a:solidFill>
                <a:effectLst/>
                <a:latin typeface="+mn-lt"/>
                <a:ea typeface="+mn-ea"/>
                <a:cs typeface="+mn-cs"/>
              </a:rPr>
              <a:t> AIR 1925 PC 1 at 9). It refers not to the offence that the individuals concerned plan or carry out, but rather, to an act or a continuum of acts – in short, a criminal design (</a:t>
            </a:r>
            <a:r>
              <a:rPr lang="en-US" sz="1200" b="0" i="1" u="none" strike="noStrike" kern="1200" dirty="0" smtClean="0">
                <a:solidFill>
                  <a:schemeClr val="tx1"/>
                </a:solidFill>
                <a:effectLst/>
                <a:latin typeface="+mn-lt"/>
                <a:ea typeface="+mn-ea"/>
                <a:cs typeface="+mn-cs"/>
              </a:rPr>
              <a:t>Lee Chez </a:t>
            </a:r>
            <a:r>
              <a:rPr lang="en-US" sz="1200" b="0" i="1" u="none" strike="noStrike" kern="1200" dirty="0" err="1" smtClean="0">
                <a:solidFill>
                  <a:schemeClr val="tx1"/>
                </a:solidFill>
                <a:effectLst/>
                <a:latin typeface="+mn-lt"/>
                <a:ea typeface="+mn-ea"/>
                <a:cs typeface="+mn-cs"/>
              </a:rPr>
              <a:t>Kee</a:t>
            </a:r>
            <a:r>
              <a:rPr lang="en-US" sz="1200" b="0" i="0" u="none" strike="noStrike" kern="1200" dirty="0" smtClean="0">
                <a:solidFill>
                  <a:schemeClr val="tx1"/>
                </a:solidFill>
                <a:effectLst/>
                <a:latin typeface="+mn-lt"/>
                <a:ea typeface="+mn-ea"/>
                <a:cs typeface="+mn-cs"/>
              </a:rPr>
              <a:t> ([44] </a:t>
            </a:r>
            <a:r>
              <a:rPr lang="en-US" sz="1200" b="0" i="1" u="none" strike="noStrike" kern="1200" dirty="0" smtClean="0">
                <a:solidFill>
                  <a:schemeClr val="tx1"/>
                </a:solidFill>
                <a:effectLst/>
                <a:latin typeface="+mn-lt"/>
                <a:ea typeface="+mn-ea"/>
                <a:cs typeface="+mn-cs"/>
              </a:rPr>
              <a:t>supra</a:t>
            </a:r>
            <a:r>
              <a:rPr lang="en-US" sz="1200" b="0" i="0" u="none" strike="noStrike" kern="1200" dirty="0" smtClean="0">
                <a:solidFill>
                  <a:schemeClr val="tx1"/>
                </a:solidFill>
                <a:effectLst/>
                <a:latin typeface="+mn-lt"/>
                <a:ea typeface="+mn-ea"/>
                <a:cs typeface="+mn-cs"/>
              </a:rPr>
              <a:t>) at [137]; see also [44] above).</a:t>
            </a: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(b)     A </a:t>
            </a:r>
            <a:r>
              <a:rPr lang="en-US" sz="1200" b="0" i="1" u="none" strike="noStrike" kern="1200" dirty="0" smtClean="0">
                <a:solidFill>
                  <a:schemeClr val="tx1"/>
                </a:solidFill>
                <a:effectLst/>
                <a:latin typeface="+mn-lt"/>
                <a:ea typeface="+mn-ea"/>
                <a:cs typeface="+mn-cs"/>
              </a:rPr>
              <a:t>common intention</a:t>
            </a:r>
            <a:r>
              <a:rPr lang="en-US" sz="1200" b="0" i="0" u="none" strike="noStrike" kern="1200" dirty="0" smtClean="0">
                <a:solidFill>
                  <a:schemeClr val="tx1"/>
                </a:solidFill>
                <a:effectLst/>
                <a:latin typeface="+mn-lt"/>
                <a:ea typeface="+mn-ea"/>
                <a:cs typeface="+mn-cs"/>
              </a:rPr>
              <a:t> refers to a “common design” or plan, which might either have been pre-arranged or formed spontaneously at the scene of the criminal act (</a:t>
            </a:r>
            <a:r>
              <a:rPr lang="en-US" sz="1200" b="0" i="1" u="none" strike="noStrike" kern="1200" dirty="0" smtClean="0">
                <a:solidFill>
                  <a:schemeClr val="tx1"/>
                </a:solidFill>
                <a:effectLst/>
                <a:latin typeface="+mn-lt"/>
                <a:ea typeface="+mn-ea"/>
                <a:cs typeface="+mn-cs"/>
              </a:rPr>
              <a:t>Lee Chez </a:t>
            </a:r>
            <a:r>
              <a:rPr lang="en-US" sz="1200" b="0" i="1" u="none" strike="noStrike" kern="1200" dirty="0" err="1" smtClean="0">
                <a:solidFill>
                  <a:schemeClr val="tx1"/>
                </a:solidFill>
                <a:effectLst/>
                <a:latin typeface="+mn-lt"/>
                <a:ea typeface="+mn-ea"/>
                <a:cs typeface="+mn-cs"/>
              </a:rPr>
              <a:t>Kee</a:t>
            </a:r>
            <a:r>
              <a:rPr lang="en-US" sz="1200" b="0" i="0" u="none" strike="noStrike" kern="1200" dirty="0" smtClean="0">
                <a:solidFill>
                  <a:schemeClr val="tx1"/>
                </a:solidFill>
                <a:effectLst/>
                <a:latin typeface="+mn-lt"/>
                <a:ea typeface="+mn-ea"/>
                <a:cs typeface="+mn-cs"/>
              </a:rPr>
              <a:t> at [158] and [161]). This must be the intention to do “the very criminal act done by the actual doer” [emphasis in original omitted]; foresight of the possibility of the criminal act is not enough (</a:t>
            </a:r>
            <a:r>
              <a:rPr lang="en-US" sz="1200" b="0" i="1" u="none" strike="noStrike" kern="1200" dirty="0" smtClean="0">
                <a:solidFill>
                  <a:schemeClr val="tx1"/>
                </a:solidFill>
                <a:effectLst/>
                <a:latin typeface="+mn-lt"/>
                <a:ea typeface="+mn-ea"/>
                <a:cs typeface="+mn-cs"/>
              </a:rPr>
              <a:t>Daniel Vijay</a:t>
            </a:r>
            <a:r>
              <a:rPr lang="en-US" sz="1200" b="0" i="0" u="none" strike="noStrike" kern="1200" dirty="0" smtClean="0">
                <a:solidFill>
                  <a:schemeClr val="tx1"/>
                </a:solidFill>
                <a:effectLst/>
                <a:latin typeface="+mn-lt"/>
                <a:ea typeface="+mn-ea"/>
                <a:cs typeface="+mn-cs"/>
              </a:rPr>
              <a:t> at [107]; see also </a:t>
            </a:r>
            <a:r>
              <a:rPr lang="en-US" sz="1200" b="0" i="1" u="none" strike="noStrike" kern="1200" dirty="0" smtClean="0">
                <a:solidFill>
                  <a:schemeClr val="tx1"/>
                </a:solidFill>
                <a:effectLst/>
                <a:latin typeface="+mn-lt"/>
                <a:ea typeface="+mn-ea"/>
                <a:cs typeface="+mn-cs"/>
              </a:rPr>
              <a:t>Daniel Vijay</a:t>
            </a:r>
            <a:r>
              <a:rPr lang="en-US" sz="1200" b="0" i="0" u="none" strike="noStrike" kern="1200" dirty="0" smtClean="0">
                <a:solidFill>
                  <a:schemeClr val="tx1"/>
                </a:solidFill>
                <a:effectLst/>
                <a:latin typeface="+mn-lt"/>
                <a:ea typeface="+mn-ea"/>
                <a:cs typeface="+mn-cs"/>
              </a:rPr>
              <a:t> at [87] and [166]). This is the critical aspect on which this court in </a:t>
            </a:r>
            <a:r>
              <a:rPr lang="en-US" sz="1200" b="0" i="1" u="none" strike="noStrike" kern="1200" dirty="0" smtClean="0">
                <a:solidFill>
                  <a:schemeClr val="tx1"/>
                </a:solidFill>
                <a:effectLst/>
                <a:latin typeface="+mn-lt"/>
                <a:ea typeface="+mn-ea"/>
                <a:cs typeface="+mn-cs"/>
              </a:rPr>
              <a:t>Daniel Vijay</a:t>
            </a:r>
            <a:r>
              <a:rPr lang="en-US" sz="1200" b="0" i="0" u="none" strike="noStrike" kern="1200" dirty="0" smtClean="0">
                <a:solidFill>
                  <a:schemeClr val="tx1"/>
                </a:solidFill>
                <a:effectLst/>
                <a:latin typeface="+mn-lt"/>
                <a:ea typeface="+mn-ea"/>
                <a:cs typeface="+mn-cs"/>
              </a:rPr>
              <a:t> departed from the earlier analysis in </a:t>
            </a:r>
            <a:r>
              <a:rPr lang="en-US" sz="1200" b="0" i="1" u="none" strike="noStrike" kern="1200" dirty="0" smtClean="0">
                <a:solidFill>
                  <a:schemeClr val="tx1"/>
                </a:solidFill>
                <a:effectLst/>
                <a:latin typeface="+mn-lt"/>
                <a:ea typeface="+mn-ea"/>
                <a:cs typeface="+mn-cs"/>
              </a:rPr>
              <a:t>Lee Chez </a:t>
            </a:r>
            <a:r>
              <a:rPr lang="en-US" sz="1200" b="0" i="1" u="none" strike="noStrike" kern="1200" dirty="0" err="1" smtClean="0">
                <a:solidFill>
                  <a:schemeClr val="tx1"/>
                </a:solidFill>
                <a:effectLst/>
                <a:latin typeface="+mn-lt"/>
                <a:ea typeface="+mn-ea"/>
                <a:cs typeface="+mn-cs"/>
              </a:rPr>
              <a:t>Kee</a:t>
            </a:r>
            <a:r>
              <a:rPr lang="en-US" sz="1200" b="0" i="0" u="none" strike="noStrike" kern="1200" dirty="0" smtClean="0">
                <a:solidFill>
                  <a:schemeClr val="tx1"/>
                </a:solidFill>
                <a:effectLst/>
                <a:latin typeface="+mn-lt"/>
                <a:ea typeface="+mn-ea"/>
                <a:cs typeface="+mn-cs"/>
              </a:rPr>
              <a:t>. As this formulation shows, the common intention, strictly speaking, refers not to the intention to commit the offence which is the subject of the charge, but to the intention to do the criminal act, although in many cases, the two will overlap (</a:t>
            </a:r>
            <a:r>
              <a:rPr lang="en-US" sz="1200" b="0" i="1" u="none" strike="noStrike" kern="1200" dirty="0" smtClean="0">
                <a:solidFill>
                  <a:schemeClr val="tx1"/>
                </a:solidFill>
                <a:effectLst/>
                <a:latin typeface="+mn-lt"/>
                <a:ea typeface="+mn-ea"/>
                <a:cs typeface="+mn-cs"/>
              </a:rPr>
              <a:t>Daniel Vijay</a:t>
            </a:r>
            <a:r>
              <a:rPr lang="en-US" sz="1200" b="0" i="0" u="none" strike="noStrike" kern="1200" dirty="0" smtClean="0">
                <a:solidFill>
                  <a:schemeClr val="tx1"/>
                </a:solidFill>
                <a:effectLst/>
                <a:latin typeface="+mn-lt"/>
                <a:ea typeface="+mn-ea"/>
                <a:cs typeface="+mn-cs"/>
              </a:rPr>
              <a:t> at [99]).</a:t>
            </a: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(c)     The parties to a common intention charge must </a:t>
            </a:r>
            <a:r>
              <a:rPr lang="en-US" sz="1200" b="0" i="1" u="none" strike="noStrike" kern="1200" dirty="0" smtClean="0">
                <a:solidFill>
                  <a:schemeClr val="tx1"/>
                </a:solidFill>
                <a:effectLst/>
                <a:latin typeface="+mn-lt"/>
                <a:ea typeface="+mn-ea"/>
                <a:cs typeface="+mn-cs"/>
              </a:rPr>
              <a:t>participate</a:t>
            </a:r>
            <a:r>
              <a:rPr lang="en-US" sz="1200" b="0" i="0" u="none" strike="noStrike" kern="1200" dirty="0" smtClean="0">
                <a:solidFill>
                  <a:schemeClr val="tx1"/>
                </a:solidFill>
                <a:effectLst/>
                <a:latin typeface="+mn-lt"/>
                <a:ea typeface="+mn-ea"/>
                <a:cs typeface="+mn-cs"/>
              </a:rPr>
              <a:t> in “any of the diverse acts which together form the unity of criminal </a:t>
            </a:r>
            <a:r>
              <a:rPr lang="en-US" sz="1200" b="0" i="0" u="none" strike="noStrike" kern="1200" dirty="0" err="1" smtClean="0">
                <a:solidFill>
                  <a:schemeClr val="tx1"/>
                </a:solidFill>
                <a:effectLst/>
                <a:latin typeface="+mn-lt"/>
                <a:ea typeface="+mn-ea"/>
                <a:cs typeface="+mn-cs"/>
              </a:rPr>
              <a:t>behaviour</a:t>
            </a:r>
            <a:r>
              <a:rPr lang="en-US" sz="1200" b="0" i="0" u="none" strike="noStrike" kern="1200" dirty="0" smtClean="0">
                <a:solidFill>
                  <a:schemeClr val="tx1"/>
                </a:solidFill>
                <a:effectLst/>
                <a:latin typeface="+mn-lt"/>
                <a:ea typeface="+mn-ea"/>
                <a:cs typeface="+mn-cs"/>
              </a:rPr>
              <a:t> resulting in the offence charged” (</a:t>
            </a:r>
            <a:r>
              <a:rPr lang="en-US" sz="1200" b="0" i="1" u="none" strike="noStrike" kern="1200" dirty="0" smtClean="0">
                <a:solidFill>
                  <a:schemeClr val="tx1"/>
                </a:solidFill>
                <a:effectLst/>
                <a:latin typeface="+mn-lt"/>
                <a:ea typeface="+mn-ea"/>
                <a:cs typeface="+mn-cs"/>
              </a:rPr>
              <a:t>Daniel Vijay</a:t>
            </a:r>
            <a:r>
              <a:rPr lang="en-US" sz="1200" b="0" i="0" u="none" strike="noStrike" kern="1200" dirty="0" smtClean="0">
                <a:solidFill>
                  <a:schemeClr val="tx1"/>
                </a:solidFill>
                <a:effectLst/>
                <a:latin typeface="+mn-lt"/>
                <a:ea typeface="+mn-ea"/>
                <a:cs typeface="+mn-cs"/>
              </a:rPr>
              <a:t> at [163]). This reflects the principle that “a person cannot be made liable for an offence with the help of s 34 unless he has actually participated in the commission of the crime” (</a:t>
            </a:r>
            <a:r>
              <a:rPr lang="en-US" sz="1200" b="0" i="1" u="none" strike="noStrike" kern="1200" dirty="0" smtClean="0">
                <a:solidFill>
                  <a:schemeClr val="tx1"/>
                </a:solidFill>
                <a:effectLst/>
                <a:latin typeface="+mn-lt"/>
                <a:ea typeface="+mn-ea"/>
                <a:cs typeface="+mn-cs"/>
              </a:rPr>
              <a:t>Lee Chez </a:t>
            </a:r>
            <a:r>
              <a:rPr lang="en-US" sz="1200" b="0" i="1" u="none" strike="noStrike" kern="1200" dirty="0" err="1" smtClean="0">
                <a:solidFill>
                  <a:schemeClr val="tx1"/>
                </a:solidFill>
                <a:effectLst/>
                <a:latin typeface="+mn-lt"/>
                <a:ea typeface="+mn-ea"/>
                <a:cs typeface="+mn-cs"/>
              </a:rPr>
              <a:t>Kee</a:t>
            </a:r>
            <a:r>
              <a:rPr lang="en-US" sz="1200" b="0" i="0" u="none" strike="noStrike" kern="1200" dirty="0" smtClean="0">
                <a:solidFill>
                  <a:schemeClr val="tx1"/>
                </a:solidFill>
                <a:effectLst/>
                <a:latin typeface="+mn-lt"/>
                <a:ea typeface="+mn-ea"/>
                <a:cs typeface="+mn-cs"/>
              </a:rPr>
              <a:t> at [138]). It was also </a:t>
            </a:r>
            <a:r>
              <a:rPr lang="en-US" sz="1200" b="0" i="0" u="none" strike="noStrike" kern="1200" dirty="0" err="1" smtClean="0">
                <a:solidFill>
                  <a:schemeClr val="tx1"/>
                </a:solidFill>
                <a:effectLst/>
                <a:latin typeface="+mn-lt"/>
                <a:ea typeface="+mn-ea"/>
                <a:cs typeface="+mn-cs"/>
              </a:rPr>
              <a:t>recognised</a:t>
            </a:r>
            <a:r>
              <a:rPr lang="en-US" sz="1200" b="0" i="0" u="none" strike="noStrike" kern="1200" dirty="0" smtClean="0">
                <a:solidFill>
                  <a:schemeClr val="tx1"/>
                </a:solidFill>
                <a:effectLst/>
                <a:latin typeface="+mn-lt"/>
                <a:ea typeface="+mn-ea"/>
                <a:cs typeface="+mn-cs"/>
              </a:rPr>
              <a:t> in </a:t>
            </a:r>
            <a:r>
              <a:rPr lang="en-US" sz="1200" b="0" i="1" u="none" strike="noStrike" kern="1200" dirty="0" smtClean="0">
                <a:solidFill>
                  <a:schemeClr val="tx1"/>
                </a:solidFill>
                <a:effectLst/>
                <a:latin typeface="+mn-lt"/>
                <a:ea typeface="+mn-ea"/>
                <a:cs typeface="+mn-cs"/>
              </a:rPr>
              <a:t>Lee Chez </a:t>
            </a:r>
            <a:r>
              <a:rPr lang="en-US" sz="1200" b="0" i="1" u="none" strike="noStrike" kern="1200" dirty="0" err="1" smtClean="0">
                <a:solidFill>
                  <a:schemeClr val="tx1"/>
                </a:solidFill>
                <a:effectLst/>
                <a:latin typeface="+mn-lt"/>
                <a:ea typeface="+mn-ea"/>
                <a:cs typeface="+mn-cs"/>
              </a:rPr>
              <a:t>Kee</a:t>
            </a:r>
            <a:r>
              <a:rPr lang="en-US" sz="1200" b="0" i="0" u="none" strike="noStrike" kern="1200" dirty="0" smtClean="0">
                <a:solidFill>
                  <a:schemeClr val="tx1"/>
                </a:solidFill>
                <a:effectLst/>
                <a:latin typeface="+mn-lt"/>
                <a:ea typeface="+mn-ea"/>
                <a:cs typeface="+mn-cs"/>
              </a:rPr>
              <a:t> that participation may take many forms and degrees, and it was held that whether an accused person’s participation in a criminal act is of a sufficient degree to satisfy the participation element and attract liability under s 34 is a question of fact.</a:t>
            </a: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 In this regard, it was noted too that there is no requirement for an accused person to be physically present at the scene of the criminal act in order for him to be liable under s 34 (at [146]).</a:t>
            </a: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50     It is evident from the foregoing that a common intention charge against A for committing an offence pursuant to a common intention with B involves proof of the elements of common intention against </a:t>
            </a:r>
            <a:r>
              <a:rPr lang="en-US" sz="1200" b="0" i="1" u="none" strike="noStrike" kern="1200" dirty="0" smtClean="0">
                <a:solidFill>
                  <a:schemeClr val="tx1"/>
                </a:solidFill>
                <a:effectLst/>
                <a:latin typeface="+mn-lt"/>
                <a:ea typeface="+mn-ea"/>
                <a:cs typeface="+mn-cs"/>
              </a:rPr>
              <a:t>both</a:t>
            </a:r>
            <a:r>
              <a:rPr lang="en-US" sz="1200" b="0" i="0" u="none" strike="noStrike" kern="1200" dirty="0" smtClean="0">
                <a:solidFill>
                  <a:schemeClr val="tx1"/>
                </a:solidFill>
                <a:effectLst/>
                <a:latin typeface="+mn-lt"/>
                <a:ea typeface="+mn-ea"/>
                <a:cs typeface="+mn-cs"/>
              </a:rPr>
              <a:t> A and B, even if the trial is concerned only with A. In so far as the </a:t>
            </a:r>
            <a:r>
              <a:rPr lang="en-US" sz="1200" b="0" i="1" u="none" strike="noStrike" kern="1200" dirty="0" err="1" smtClean="0">
                <a:solidFill>
                  <a:schemeClr val="tx1"/>
                </a:solidFill>
                <a:effectLst/>
                <a:latin typeface="+mn-lt"/>
                <a:ea typeface="+mn-ea"/>
                <a:cs typeface="+mn-cs"/>
              </a:rPr>
              <a:t>actus</a:t>
            </a:r>
            <a:r>
              <a:rPr lang="en-US" sz="1200" b="0" i="1" u="none" strike="noStrike" kern="1200" dirty="0" smtClean="0">
                <a:solidFill>
                  <a:schemeClr val="tx1"/>
                </a:solidFill>
                <a:effectLst/>
                <a:latin typeface="+mn-lt"/>
                <a:ea typeface="+mn-ea"/>
                <a:cs typeface="+mn-cs"/>
              </a:rPr>
              <a:t> </a:t>
            </a:r>
            <a:r>
              <a:rPr lang="en-US" sz="1200" b="0" i="1" u="none" strike="noStrike" kern="1200" dirty="0" err="1" smtClean="0">
                <a:solidFill>
                  <a:schemeClr val="tx1"/>
                </a:solidFill>
                <a:effectLst/>
                <a:latin typeface="+mn-lt"/>
                <a:ea typeface="+mn-ea"/>
                <a:cs typeface="+mn-cs"/>
              </a:rPr>
              <a:t>reus</a:t>
            </a:r>
            <a:r>
              <a:rPr lang="en-US" sz="1200" b="0" i="0" u="none" strike="noStrike" kern="1200" dirty="0" smtClean="0">
                <a:solidFill>
                  <a:schemeClr val="tx1"/>
                </a:solidFill>
                <a:effectLst/>
                <a:latin typeface="+mn-lt"/>
                <a:ea typeface="+mn-ea"/>
                <a:cs typeface="+mn-cs"/>
              </a:rPr>
              <a:t> of such a charge is concerned, the criminal act involved in the offence must be proved to have occurred, with the participation in the criminal act of both A and B. As for the </a:t>
            </a:r>
            <a:r>
              <a:rPr lang="en-US" sz="1200" b="0" i="1" u="none" strike="noStrike" kern="1200" dirty="0" err="1" smtClean="0">
                <a:solidFill>
                  <a:schemeClr val="tx1"/>
                </a:solidFill>
                <a:effectLst/>
                <a:latin typeface="+mn-lt"/>
                <a:ea typeface="+mn-ea"/>
                <a:cs typeface="+mn-cs"/>
              </a:rPr>
              <a:t>mens</a:t>
            </a:r>
            <a:r>
              <a:rPr lang="en-US" sz="1200" b="0" i="1" u="none" strike="noStrike" kern="1200" dirty="0" smtClean="0">
                <a:solidFill>
                  <a:schemeClr val="tx1"/>
                </a:solidFill>
                <a:effectLst/>
                <a:latin typeface="+mn-lt"/>
                <a:ea typeface="+mn-ea"/>
                <a:cs typeface="+mn-cs"/>
              </a:rPr>
              <a:t> rea</a:t>
            </a:r>
            <a:r>
              <a:rPr lang="en-US" sz="1200" b="0" i="0" u="none" strike="noStrike" kern="1200" dirty="0" smtClean="0">
                <a:solidFill>
                  <a:schemeClr val="tx1"/>
                </a:solidFill>
                <a:effectLst/>
                <a:latin typeface="+mn-lt"/>
                <a:ea typeface="+mn-ea"/>
                <a:cs typeface="+mn-cs"/>
              </a:rPr>
              <a:t>, common intention, when broken down to its constituent parts, requires the Prosecution to prove that A had the intention to do the criminal act, that B also had such an intention, and that this was part of a common design between them. Thus, it is not possible for the common intention charge against </a:t>
            </a:r>
            <a:r>
              <a:rPr lang="en-US" sz="1200" b="0" i="1" u="none" strike="noStrike" kern="1200" dirty="0" smtClean="0">
                <a:solidFill>
                  <a:schemeClr val="tx1"/>
                </a:solidFill>
                <a:effectLst/>
                <a:latin typeface="+mn-lt"/>
                <a:ea typeface="+mn-ea"/>
                <a:cs typeface="+mn-cs"/>
              </a:rPr>
              <a:t>A</a:t>
            </a:r>
            <a:r>
              <a:rPr lang="en-US" sz="1200" b="0" i="0" u="none" strike="noStrike" kern="1200" dirty="0" smtClean="0">
                <a:solidFill>
                  <a:schemeClr val="tx1"/>
                </a:solidFill>
                <a:effectLst/>
                <a:latin typeface="+mn-lt"/>
                <a:ea typeface="+mn-ea"/>
                <a:cs typeface="+mn-cs"/>
              </a:rPr>
              <a:t> to stand if </a:t>
            </a:r>
            <a:r>
              <a:rPr lang="en-US" sz="1200" b="0" i="1" u="none" strike="noStrike" kern="1200" dirty="0" smtClean="0">
                <a:solidFill>
                  <a:schemeClr val="tx1"/>
                </a:solidFill>
                <a:effectLst/>
                <a:latin typeface="+mn-lt"/>
                <a:ea typeface="+mn-ea"/>
                <a:cs typeface="+mn-cs"/>
              </a:rPr>
              <a:t>B</a:t>
            </a:r>
            <a:r>
              <a:rPr lang="en-US" sz="1200" b="0" i="0" u="none" strike="noStrike" kern="1200" dirty="0" smtClean="0">
                <a:solidFill>
                  <a:schemeClr val="tx1"/>
                </a:solidFill>
                <a:effectLst/>
                <a:latin typeface="+mn-lt"/>
                <a:ea typeface="+mn-ea"/>
                <a:cs typeface="+mn-cs"/>
              </a:rPr>
              <a:t> either did not participate in the criminal act, or did not share the requisite common intention with A.</a:t>
            </a: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 If either or both of these matters are not proved in respect of B (whether or not B is also being tried at the same trial), then there can be no common intention charge involving A and B. A, after all, cannot be said to have a </a:t>
            </a:r>
            <a:r>
              <a:rPr lang="en-US" sz="1200" b="0" i="1" u="none" strike="noStrike" kern="1200" dirty="0" smtClean="0">
                <a:solidFill>
                  <a:schemeClr val="tx1"/>
                </a:solidFill>
                <a:effectLst/>
                <a:latin typeface="+mn-lt"/>
                <a:ea typeface="+mn-ea"/>
                <a:cs typeface="+mn-cs"/>
              </a:rPr>
              <a:t>common</a:t>
            </a:r>
            <a:r>
              <a:rPr lang="en-US" sz="1200" b="0" i="0" u="none" strike="noStrike" kern="1200" dirty="0" smtClean="0">
                <a:solidFill>
                  <a:schemeClr val="tx1"/>
                </a:solidFill>
                <a:effectLst/>
                <a:latin typeface="+mn-lt"/>
                <a:ea typeface="+mn-ea"/>
                <a:cs typeface="+mn-cs"/>
              </a:rPr>
              <a:t> intention just by himself.</a:t>
            </a: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51     As a simple illustration, suppose that A and B are both involved in an altercation with a victim. A is charged with committing VCGH pursuant to a common intention with B, while the Prosecution reduces the charge against B to one of committing VCH pursuant to a common intention with A, to which B pleads guilty. At </a:t>
            </a:r>
            <a:r>
              <a:rPr lang="en-US" sz="1200" b="0" i="1" u="none" strike="noStrike" kern="1200" dirty="0" smtClean="0">
                <a:solidFill>
                  <a:schemeClr val="tx1"/>
                </a:solidFill>
                <a:effectLst/>
                <a:latin typeface="+mn-lt"/>
                <a:ea typeface="+mn-ea"/>
                <a:cs typeface="+mn-cs"/>
              </a:rPr>
              <a:t>A</a:t>
            </a:r>
            <a:r>
              <a:rPr lang="en-US" sz="1200" b="0" i="0" u="none" strike="noStrike" kern="1200" dirty="0" smtClean="0">
                <a:solidFill>
                  <a:schemeClr val="tx1"/>
                </a:solidFill>
                <a:effectLst/>
                <a:latin typeface="+mn-lt"/>
                <a:ea typeface="+mn-ea"/>
                <a:cs typeface="+mn-cs"/>
              </a:rPr>
              <a:t>’s trial, the Prosecution would have to prove that </a:t>
            </a:r>
            <a:r>
              <a:rPr lang="en-US" sz="1200" b="0" i="1" u="none" strike="noStrike" kern="1200" dirty="0" smtClean="0">
                <a:solidFill>
                  <a:schemeClr val="tx1"/>
                </a:solidFill>
                <a:effectLst/>
                <a:latin typeface="+mn-lt"/>
                <a:ea typeface="+mn-ea"/>
                <a:cs typeface="+mn-cs"/>
              </a:rPr>
              <a:t>both</a:t>
            </a:r>
            <a:r>
              <a:rPr lang="en-US" sz="1200" b="0" i="0" u="none" strike="noStrike" kern="1200" dirty="0" smtClean="0">
                <a:solidFill>
                  <a:schemeClr val="tx1"/>
                </a:solidFill>
                <a:effectLst/>
                <a:latin typeface="+mn-lt"/>
                <a:ea typeface="+mn-ea"/>
                <a:cs typeface="+mn-cs"/>
              </a:rPr>
              <a:t> A and B shared a common intention to commit a criminal act which amounted to VCGH, and that they both participated in the criminal act. The fact that B has pleaded guilty to the lesser offence of committing VCH pursuant to a common intention with A does not change the analysis in so far as the charge against A is concerned. I</a:t>
            </a: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It would, of course, remain open to the </a:t>
            </a:r>
            <a:r>
              <a:rPr lang="en-US" sz="1200" b="0" i="0" u="none" strike="noStrike" kern="1200" dirty="0" err="1" smtClean="0">
                <a:solidFill>
                  <a:schemeClr val="tx1"/>
                </a:solidFill>
                <a:effectLst/>
                <a:latin typeface="+mn-lt"/>
                <a:ea typeface="+mn-ea"/>
                <a:cs typeface="+mn-cs"/>
              </a:rPr>
              <a:t>Defence</a:t>
            </a:r>
            <a:r>
              <a:rPr lang="en-US" sz="1200" b="0" i="0" u="none" strike="noStrike" kern="1200" dirty="0" smtClean="0">
                <a:solidFill>
                  <a:schemeClr val="tx1"/>
                </a:solidFill>
                <a:effectLst/>
                <a:latin typeface="+mn-lt"/>
                <a:ea typeface="+mn-ea"/>
                <a:cs typeface="+mn-cs"/>
              </a:rPr>
              <a:t> at A’s trial to run the case that B in fact only had the intention to commit VCH, and so attempt to raise a reasonable doubt as to the basis of the VCGH common intention charge against A.</a:t>
            </a: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52     Indeed, a similar situation involving differing common intention charges was the subject of an appeal before the High Court in </a:t>
            </a:r>
            <a:r>
              <a:rPr lang="en-US" sz="1200" b="0" i="1" u="none" strike="noStrike" kern="1200" dirty="0" err="1" smtClean="0">
                <a:solidFill>
                  <a:schemeClr val="tx1"/>
                </a:solidFill>
                <a:effectLst/>
                <a:latin typeface="+mn-lt"/>
                <a:ea typeface="+mn-ea"/>
                <a:cs typeface="+mn-cs"/>
              </a:rPr>
              <a:t>Arumugam</a:t>
            </a:r>
            <a:r>
              <a:rPr lang="en-US" sz="1200" b="0" i="0" u="none" strike="noStrike" kern="1200" dirty="0" smtClean="0">
                <a:solidFill>
                  <a:schemeClr val="tx1"/>
                </a:solidFill>
                <a:effectLst/>
                <a:latin typeface="+mn-lt"/>
                <a:ea typeface="+mn-ea"/>
                <a:cs typeface="+mn-cs"/>
              </a:rPr>
              <a:t> ([37] </a:t>
            </a:r>
            <a:r>
              <a:rPr lang="en-US" sz="1200" b="0" i="1" u="none" strike="noStrike" kern="1200" dirty="0" smtClean="0">
                <a:solidFill>
                  <a:schemeClr val="tx1"/>
                </a:solidFill>
                <a:effectLst/>
                <a:latin typeface="+mn-lt"/>
                <a:ea typeface="+mn-ea"/>
                <a:cs typeface="+mn-cs"/>
              </a:rPr>
              <a:t>supra</a:t>
            </a:r>
            <a:r>
              <a:rPr lang="en-US" sz="1200" b="0" i="0" u="none" strike="noStrike" kern="1200" dirty="0" smtClean="0">
                <a:solidFill>
                  <a:schemeClr val="tx1"/>
                </a:solidFill>
                <a:effectLst/>
                <a:latin typeface="+mn-lt"/>
                <a:ea typeface="+mn-ea"/>
                <a:cs typeface="+mn-cs"/>
              </a:rPr>
              <a:t>). There, the appellant had claimed trial to a charge of VCGH in furtherance of a common intention with a co-offender. The co-offender pleaded guilty to and was convicted of a charge of VCH in furtherance of that common intention. The appeal was confined to a dispute over whether the parties had to share a specific common intention to inflict the precise injury that was caused in that case (a fractured finger), or whether it sufficed to establish a common intention to commit VCGH in general. The High Court found that it sufficed for the Prosecution to show that there was a common intention to cause an injury falling within the class of injuries covered by the penal provision (namely, grievous hurt) (at [10]). Although no objection was raised to the differing common intention charges, the reasoning of the court may be taken as </a:t>
            </a:r>
            <a:r>
              <a:rPr lang="en-US" sz="1200" b="0" i="1" u="none" strike="noStrike" kern="1200" dirty="0" smtClean="0">
                <a:solidFill>
                  <a:schemeClr val="tx1"/>
                </a:solidFill>
                <a:effectLst/>
                <a:latin typeface="+mn-lt"/>
                <a:ea typeface="+mn-ea"/>
                <a:cs typeface="+mn-cs"/>
              </a:rPr>
              <a:t>implicitly</a:t>
            </a:r>
            <a:r>
              <a:rPr lang="en-US" sz="1200" b="0" i="0" u="none" strike="noStrike" kern="1200" dirty="0" smtClean="0">
                <a:solidFill>
                  <a:schemeClr val="tx1"/>
                </a:solidFill>
                <a:effectLst/>
                <a:latin typeface="+mn-lt"/>
                <a:ea typeface="+mn-ea"/>
                <a:cs typeface="+mn-cs"/>
              </a:rPr>
              <a:t> supporting the notion that what mattered was whether there was sufficient evidence to establish that there was in fact “a common intention to cause </a:t>
            </a:r>
            <a:r>
              <a:rPr lang="en-US" sz="1200" b="0" i="1" u="none" strike="noStrike" kern="1200" dirty="0" smtClean="0">
                <a:solidFill>
                  <a:schemeClr val="tx1"/>
                </a:solidFill>
                <a:effectLst/>
                <a:latin typeface="+mn-lt"/>
                <a:ea typeface="+mn-ea"/>
                <a:cs typeface="+mn-cs"/>
              </a:rPr>
              <a:t>grievous hurt</a:t>
            </a:r>
            <a:r>
              <a:rPr lang="en-US" sz="1200" b="0" i="0" u="none" strike="noStrike" kern="1200" dirty="0" smtClean="0">
                <a:solidFill>
                  <a:schemeClr val="tx1"/>
                </a:solidFill>
                <a:effectLst/>
                <a:latin typeface="+mn-lt"/>
                <a:ea typeface="+mn-ea"/>
                <a:cs typeface="+mn-cs"/>
              </a:rPr>
              <a:t>” [emphasis added] (at [12]) notwithstanding the co-offender’s plea of guilt to the lesser charge of VCH. For the reasons explained below at [73], we observe that in the example given in the previous paragraph, the fact that the case against B would have proceeded on the basis of A and B having a common intention to commit VCH is not an obstacle to the case against A proceeding on the basis of their sharing a common intention to commit VCGH.</a:t>
            </a:r>
          </a:p>
          <a:p>
            <a:endParaRPr lang="en-US" sz="1200" b="0" i="0" u="none" strike="noStrike" kern="1200" dirty="0" smtClean="0">
              <a:solidFill>
                <a:schemeClr val="tx1"/>
              </a:solidFill>
              <a:effectLst/>
              <a:latin typeface="+mn-lt"/>
              <a:ea typeface="+mn-ea"/>
              <a:cs typeface="+mn-cs"/>
            </a:endParaRPr>
          </a:p>
          <a:p>
            <a:r>
              <a:rPr lang="en-US" sz="1200" b="1" i="1" u="none" strike="noStrike" kern="1200" dirty="0" smtClean="0">
                <a:solidFill>
                  <a:schemeClr val="tx1"/>
                </a:solidFill>
                <a:effectLst/>
                <a:latin typeface="+mn-lt"/>
                <a:ea typeface="+mn-ea"/>
                <a:cs typeface="+mn-cs"/>
              </a:rPr>
              <a:t>The objection against inconsistent cases</a:t>
            </a:r>
          </a:p>
          <a:p>
            <a:r>
              <a:rPr lang="en-US" sz="1200" b="0" i="0" u="none" strike="noStrike" kern="1200" dirty="0" smtClean="0">
                <a:solidFill>
                  <a:schemeClr val="tx1"/>
                </a:solidFill>
                <a:effectLst/>
                <a:latin typeface="+mn-lt"/>
                <a:ea typeface="+mn-ea"/>
                <a:cs typeface="+mn-cs"/>
              </a:rPr>
              <a:t>53     We have now considered two well-established bases on which an accused person may be able to challenge differing common intention charges: he could raise a challenge under Art 12(1) of the Constitution, or he could seek to raise a reasonable doubt in respect of the elements of the charge against him. With regard to the latter basis, we explained at [50] above that despite pressing differing common intention charges, the Prosecution’s legal and evidential burden remains that of proving every element of each charge against </a:t>
            </a:r>
            <a:r>
              <a:rPr lang="en-US" sz="1200" b="0" i="1" u="none" strike="noStrike" kern="1200" dirty="0" smtClean="0">
                <a:solidFill>
                  <a:schemeClr val="tx1"/>
                </a:solidFill>
                <a:effectLst/>
                <a:latin typeface="+mn-lt"/>
                <a:ea typeface="+mn-ea"/>
                <a:cs typeface="+mn-cs"/>
              </a:rPr>
              <a:t>all</a:t>
            </a:r>
            <a:r>
              <a:rPr lang="en-US" sz="1200" b="0" i="0" u="none" strike="noStrike" kern="1200" dirty="0" smtClean="0">
                <a:solidFill>
                  <a:schemeClr val="tx1"/>
                </a:solidFill>
                <a:effectLst/>
                <a:latin typeface="+mn-lt"/>
                <a:ea typeface="+mn-ea"/>
                <a:cs typeface="+mn-cs"/>
              </a:rPr>
              <a:t> the co-offenders said to share in the common intention that is reflected in the charge in question, notwithstanding the fact that they might not individually face the same charges.</a:t>
            </a: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54     While this addresses the concern that the pressing of differing common intention charges must not result in unduly lowering the burden of proof incumbent upon the Prosecution when it seeks to secure convictions against participants in a joint criminal enterprise, it does not fully address the concern expressed by the Judge in the present case. Part of that concern, as we understand it, is that even though the Prosecution may be able to prove its case on one of a set of differing common intention charges, it may be doing so on a basis which is </a:t>
            </a:r>
            <a:r>
              <a:rPr lang="en-US" sz="1200" b="0" i="1" u="none" strike="noStrike" kern="1200" dirty="0" smtClean="0">
                <a:solidFill>
                  <a:schemeClr val="tx1"/>
                </a:solidFill>
                <a:effectLst/>
                <a:latin typeface="+mn-lt"/>
                <a:ea typeface="+mn-ea"/>
                <a:cs typeface="+mn-cs"/>
              </a:rPr>
              <a:t>inconsistent</a:t>
            </a:r>
            <a:r>
              <a:rPr lang="en-US" sz="1200" b="0" i="0" u="none" strike="noStrike" kern="1200" dirty="0" smtClean="0">
                <a:solidFill>
                  <a:schemeClr val="tx1"/>
                </a:solidFill>
                <a:effectLst/>
                <a:latin typeface="+mn-lt"/>
                <a:ea typeface="+mn-ea"/>
                <a:cs typeface="+mn-cs"/>
              </a:rPr>
              <a:t> with its case in respect of the remaining charge(s) involving the same common intention. It is clear that this concern would be most acute when the differing common intention charges are tried at separate proceedings – and even more so when one of those proceedings involves a plea of guilt, where the facts are not fully tested at trial, as with </a:t>
            </a:r>
            <a:r>
              <a:rPr lang="en-US" sz="1200" b="0" i="0" u="none" strike="noStrike" kern="1200" dirty="0" err="1" smtClean="0">
                <a:solidFill>
                  <a:schemeClr val="tx1"/>
                </a:solidFill>
                <a:effectLst/>
                <a:latin typeface="+mn-lt"/>
                <a:ea typeface="+mn-ea"/>
                <a:cs typeface="+mn-cs"/>
              </a:rPr>
              <a:t>Suhaizam’s</a:t>
            </a:r>
            <a:r>
              <a:rPr lang="en-US" sz="1200" b="0" i="0" u="none" strike="noStrike" kern="1200" dirty="0" smtClean="0">
                <a:solidFill>
                  <a:schemeClr val="tx1"/>
                </a:solidFill>
                <a:effectLst/>
                <a:latin typeface="+mn-lt"/>
                <a:ea typeface="+mn-ea"/>
                <a:cs typeface="+mn-cs"/>
              </a:rPr>
              <a:t> conviction in the present case.</a:t>
            </a: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55     In our judgment, this concern can be seen as part of a wider objection against inconsistent cases, which contains at least two strands:</a:t>
            </a:r>
          </a:p>
          <a:p>
            <a:r>
              <a:rPr lang="en-US" sz="1200" b="0" i="0" u="none" strike="noStrike" kern="1200" dirty="0" smtClean="0">
                <a:solidFill>
                  <a:schemeClr val="tx1"/>
                </a:solidFill>
                <a:effectLst/>
                <a:latin typeface="+mn-lt"/>
                <a:ea typeface="+mn-ea"/>
                <a:cs typeface="+mn-cs"/>
              </a:rPr>
              <a:t>(a)     The first strand pertains to the need to ensure </a:t>
            </a:r>
            <a:r>
              <a:rPr lang="en-US" sz="1200" b="0" i="1" u="none" strike="noStrike" kern="1200" dirty="0" smtClean="0">
                <a:solidFill>
                  <a:schemeClr val="tx1"/>
                </a:solidFill>
                <a:effectLst/>
                <a:latin typeface="+mn-lt"/>
                <a:ea typeface="+mn-ea"/>
                <a:cs typeface="+mn-cs"/>
              </a:rPr>
              <a:t>procedural fairness</a:t>
            </a:r>
            <a:r>
              <a:rPr lang="en-US" sz="1200" b="0" i="0" u="none" strike="noStrike" kern="1200" dirty="0" smtClean="0">
                <a:solidFill>
                  <a:schemeClr val="tx1"/>
                </a:solidFill>
                <a:effectLst/>
                <a:latin typeface="+mn-lt"/>
                <a:ea typeface="+mn-ea"/>
                <a:cs typeface="+mn-cs"/>
              </a:rPr>
              <a:t> in criminal proceedings. It is generally incumbent on the Prosecution to advance a consistent case, whether in single or separate proceedings, so that the accused person knows the case that he has to meet.</a:t>
            </a:r>
          </a:p>
          <a:p>
            <a:r>
              <a:rPr lang="en-US" sz="1200" b="0" i="0" u="none" strike="noStrike" kern="1200" dirty="0" smtClean="0">
                <a:solidFill>
                  <a:schemeClr val="tx1"/>
                </a:solidFill>
                <a:effectLst/>
                <a:latin typeface="+mn-lt"/>
                <a:ea typeface="+mn-ea"/>
                <a:cs typeface="+mn-cs"/>
              </a:rPr>
              <a:t>(b)     The second strand concerns the need to avoid </a:t>
            </a:r>
            <a:r>
              <a:rPr lang="en-US" sz="1200" b="0" i="1" u="none" strike="noStrike" kern="1200" dirty="0" smtClean="0">
                <a:solidFill>
                  <a:schemeClr val="tx1"/>
                </a:solidFill>
                <a:effectLst/>
                <a:latin typeface="+mn-lt"/>
                <a:ea typeface="+mn-ea"/>
                <a:cs typeface="+mn-cs"/>
              </a:rPr>
              <a:t>prejudicial outcomes</a:t>
            </a:r>
            <a:r>
              <a:rPr lang="en-US" sz="1200" b="0" i="0" u="none" strike="noStrike" kern="1200" dirty="0" smtClean="0">
                <a:solidFill>
                  <a:schemeClr val="tx1"/>
                </a:solidFill>
                <a:effectLst/>
                <a:latin typeface="+mn-lt"/>
                <a:ea typeface="+mn-ea"/>
                <a:cs typeface="+mn-cs"/>
              </a:rPr>
              <a:t>. This can manifest itself when the Prosecution secures convictions or sentences against different accused persons on factual premises which contradict one another.</a:t>
            </a:r>
          </a:p>
          <a:p>
            <a:r>
              <a:rPr lang="en-US" sz="1200" b="0" i="0" u="none" strike="noStrike" kern="1200" dirty="0" smtClean="0">
                <a:solidFill>
                  <a:schemeClr val="tx1"/>
                </a:solidFill>
                <a:effectLst/>
                <a:latin typeface="+mn-lt"/>
                <a:ea typeface="+mn-ea"/>
                <a:cs typeface="+mn-cs"/>
              </a:rPr>
              <a:t>(c)     Ultimately, the common thread underlying both strands is that of </a:t>
            </a:r>
            <a:r>
              <a:rPr lang="en-US" sz="1200" b="0" i="1" u="none" strike="noStrike" kern="1200" dirty="0" smtClean="0">
                <a:solidFill>
                  <a:schemeClr val="tx1"/>
                </a:solidFill>
                <a:effectLst/>
                <a:latin typeface="+mn-lt"/>
                <a:ea typeface="+mn-ea"/>
                <a:cs typeface="+mn-cs"/>
              </a:rPr>
              <a:t>prejudice</a:t>
            </a:r>
            <a:r>
              <a:rPr lang="en-US" sz="1200" b="0" i="0" u="none" strike="noStrike" kern="1200" dirty="0" smtClean="0">
                <a:solidFill>
                  <a:schemeClr val="tx1"/>
                </a:solidFill>
                <a:effectLst/>
                <a:latin typeface="+mn-lt"/>
                <a:ea typeface="+mn-ea"/>
                <a:cs typeface="+mn-cs"/>
              </a:rPr>
              <a:t>: the court should ensure that an accused person is not prejudiced by reason of any inconsistency in the Prosecution’s case.</a:t>
            </a:r>
          </a:p>
          <a:p>
            <a:r>
              <a:rPr lang="en-US" sz="1200" b="0" i="1" u="none" strike="noStrike" kern="1200" dirty="0" smtClean="0">
                <a:solidFill>
                  <a:schemeClr val="tx1"/>
                </a:solidFill>
                <a:effectLst/>
                <a:latin typeface="+mn-lt"/>
                <a:ea typeface="+mn-ea"/>
                <a:cs typeface="+mn-cs"/>
              </a:rPr>
              <a:t>The objection based on procedural fairness </a:t>
            </a:r>
          </a:p>
          <a:p>
            <a:r>
              <a:rPr lang="en-US" sz="1200" b="0" i="0" u="none" strike="noStrike" kern="1200" dirty="0" smtClean="0">
                <a:solidFill>
                  <a:schemeClr val="tx1"/>
                </a:solidFill>
                <a:effectLst/>
                <a:latin typeface="+mn-lt"/>
                <a:ea typeface="+mn-ea"/>
                <a:cs typeface="+mn-cs"/>
              </a:rPr>
              <a:t>56     We turn to the first facet of the objection against inconsistent cases – procedural fairness. Within the context of a </a:t>
            </a:r>
            <a:r>
              <a:rPr lang="en-US" sz="1200" b="0" i="1" u="none" strike="noStrike" kern="1200" dirty="0" smtClean="0">
                <a:solidFill>
                  <a:schemeClr val="tx1"/>
                </a:solidFill>
                <a:effectLst/>
                <a:latin typeface="+mn-lt"/>
                <a:ea typeface="+mn-ea"/>
                <a:cs typeface="+mn-cs"/>
              </a:rPr>
              <a:t>single set of proceedings</a:t>
            </a:r>
            <a:r>
              <a:rPr lang="en-US" sz="1200" b="0" i="0" u="none" strike="noStrike" kern="1200" dirty="0" smtClean="0">
                <a:solidFill>
                  <a:schemeClr val="tx1"/>
                </a:solidFill>
                <a:effectLst/>
                <a:latin typeface="+mn-lt"/>
                <a:ea typeface="+mn-ea"/>
                <a:cs typeface="+mn-cs"/>
              </a:rPr>
              <a:t> against a single accused person, there is no doubt that there is a proscription against the Prosecution running a case which is internally inconsistent. We alluded to this in </a:t>
            </a:r>
            <a:r>
              <a:rPr lang="en-US" sz="1200" b="0" i="1" u="none" strike="noStrike" kern="1200" dirty="0" err="1" smtClean="0">
                <a:solidFill>
                  <a:schemeClr val="tx1"/>
                </a:solidFill>
                <a:effectLst/>
                <a:latin typeface="+mn-lt"/>
                <a:ea typeface="+mn-ea"/>
                <a:cs typeface="+mn-cs"/>
              </a:rPr>
              <a:t>Mui</a:t>
            </a:r>
            <a:r>
              <a:rPr lang="en-US" sz="1200" b="0" i="1" u="none" strike="noStrike" kern="1200" dirty="0" smtClean="0">
                <a:solidFill>
                  <a:schemeClr val="tx1"/>
                </a:solidFill>
                <a:effectLst/>
                <a:latin typeface="+mn-lt"/>
                <a:ea typeface="+mn-ea"/>
                <a:cs typeface="+mn-cs"/>
              </a:rPr>
              <a:t> Jia Jun v Public Prosecutor</a:t>
            </a:r>
            <a:r>
              <a:rPr lang="en-US" sz="1200" b="0" i="0" u="none" strike="noStrike" kern="1200" dirty="0" smtClean="0">
                <a:solidFill>
                  <a:schemeClr val="tx1"/>
                </a:solidFill>
                <a:effectLst/>
                <a:latin typeface="+mn-lt"/>
                <a:ea typeface="+mn-ea"/>
                <a:cs typeface="+mn-cs"/>
              </a:rPr>
              <a:t> </a:t>
            </a:r>
            <a:r>
              <a:rPr lang="en-US" sz="1200" b="0" i="0" u="sng" strike="noStrike" kern="1200" dirty="0" smtClean="0">
                <a:solidFill>
                  <a:schemeClr val="tx1"/>
                </a:solidFill>
                <a:effectLst/>
                <a:latin typeface="+mn-lt"/>
                <a:ea typeface="+mn-ea"/>
                <a:cs typeface="+mn-cs"/>
                <a:hlinkClick r:id="rId10"/>
              </a:rPr>
              <a:t>[2018] 2 SLR 1087</a:t>
            </a:r>
            <a:r>
              <a:rPr lang="en-US" sz="1200" b="0" i="0" u="none" strike="noStrike" kern="1200" dirty="0" smtClean="0">
                <a:solidFill>
                  <a:schemeClr val="tx1"/>
                </a:solidFill>
                <a:effectLst/>
                <a:latin typeface="+mn-lt"/>
                <a:ea typeface="+mn-ea"/>
                <a:cs typeface="+mn-cs"/>
              </a:rPr>
              <a:t> at [89]:</a:t>
            </a:r>
          </a:p>
          <a:p>
            <a:r>
              <a:rPr lang="en-US" sz="1200" b="0" i="0" u="none" strike="noStrike" kern="1200" dirty="0" smtClean="0">
                <a:solidFill>
                  <a:schemeClr val="tx1"/>
                </a:solidFill>
                <a:effectLst/>
                <a:latin typeface="+mn-lt"/>
                <a:ea typeface="+mn-ea"/>
                <a:cs typeface="+mn-cs"/>
              </a:rPr>
              <a:t>… [I]t is a fundamental principle of our criminal law that </a:t>
            </a:r>
            <a:r>
              <a:rPr lang="en-US" sz="1200" b="0" i="1" u="none" strike="noStrike" kern="1200" dirty="0" smtClean="0">
                <a:solidFill>
                  <a:schemeClr val="tx1"/>
                </a:solidFill>
                <a:effectLst/>
                <a:latin typeface="+mn-lt"/>
                <a:ea typeface="+mn-ea"/>
                <a:cs typeface="+mn-cs"/>
              </a:rPr>
              <a:t>an accused person should know with certainty, and thus be prepared to meet, the Prosecution’s case against him</a:t>
            </a:r>
            <a:r>
              <a:rPr lang="en-US" sz="1200" b="0" i="0" u="none" strike="noStrike" kern="1200" dirty="0" smtClean="0">
                <a:solidFill>
                  <a:schemeClr val="tx1"/>
                </a:solidFill>
                <a:effectLst/>
                <a:latin typeface="+mn-lt"/>
                <a:ea typeface="+mn-ea"/>
                <a:cs typeface="+mn-cs"/>
              </a:rPr>
              <a:t> … [I]t would violate that principle if a court were to consider a basis for convicting an accused that he was not aware of and thus was not ready to meet at his trial, in circumstances where knowledge of that basis for conviction might have affected the evidence presented at the trial. [emphasis added]</a:t>
            </a: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57     We reiterated this basic principle recently in </a:t>
            </a:r>
            <a:r>
              <a:rPr lang="en-US" sz="1200" b="0" i="1" u="none" strike="noStrike" kern="1200" dirty="0" smtClean="0">
                <a:solidFill>
                  <a:schemeClr val="tx1"/>
                </a:solidFill>
                <a:effectLst/>
                <a:latin typeface="+mn-lt"/>
                <a:ea typeface="+mn-ea"/>
                <a:cs typeface="+mn-cs"/>
              </a:rPr>
              <a:t>Public Prosecutor v Wee </a:t>
            </a:r>
            <a:r>
              <a:rPr lang="en-US" sz="1200" b="0" i="1" u="none" strike="noStrike" kern="1200" dirty="0" err="1" smtClean="0">
                <a:solidFill>
                  <a:schemeClr val="tx1"/>
                </a:solidFill>
                <a:effectLst/>
                <a:latin typeface="+mn-lt"/>
                <a:ea typeface="+mn-ea"/>
                <a:cs typeface="+mn-cs"/>
              </a:rPr>
              <a:t>Teong</a:t>
            </a:r>
            <a:r>
              <a:rPr lang="en-US" sz="1200" b="0" i="1" u="none" strike="noStrike" kern="1200" dirty="0" smtClean="0">
                <a:solidFill>
                  <a:schemeClr val="tx1"/>
                </a:solidFill>
                <a:effectLst/>
                <a:latin typeface="+mn-lt"/>
                <a:ea typeface="+mn-ea"/>
                <a:cs typeface="+mn-cs"/>
              </a:rPr>
              <a:t> Boo and another appeal and another matter</a:t>
            </a:r>
            <a:r>
              <a:rPr lang="en-US" sz="1200" b="0" i="0" u="none" strike="noStrike" kern="1200" dirty="0" smtClean="0">
                <a:solidFill>
                  <a:schemeClr val="tx1"/>
                </a:solidFill>
                <a:effectLst/>
                <a:latin typeface="+mn-lt"/>
                <a:ea typeface="+mn-ea"/>
                <a:cs typeface="+mn-cs"/>
              </a:rPr>
              <a:t> </a:t>
            </a:r>
            <a:r>
              <a:rPr lang="en-US" sz="1200" b="0" i="0" u="sng" strike="noStrike" kern="1200" dirty="0" smtClean="0">
                <a:solidFill>
                  <a:schemeClr val="tx1"/>
                </a:solidFill>
                <a:effectLst/>
                <a:latin typeface="+mn-lt"/>
                <a:ea typeface="+mn-ea"/>
                <a:cs typeface="+mn-cs"/>
                <a:hlinkClick r:id="rId11"/>
              </a:rPr>
              <a:t>[2020] SGCA 56</a:t>
            </a:r>
            <a:r>
              <a:rPr lang="en-US" sz="1200" b="0" i="0" u="none" strike="noStrike" kern="1200" dirty="0" smtClean="0">
                <a:solidFill>
                  <a:schemeClr val="tx1"/>
                </a:solidFill>
                <a:effectLst/>
                <a:latin typeface="+mn-lt"/>
                <a:ea typeface="+mn-ea"/>
                <a:cs typeface="+mn-cs"/>
              </a:rPr>
              <a:t> at [113]. There, we stated that the Prosecution is not permitted to seek a conviction on a factual premise that it has never advanced, and which it has in fact denied in its case against the accused person. We suggested that this might be seen as part of a wider duty upon the Prosecution not to run inconsistent cases that amount to an abuse of process.</a:t>
            </a: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58     The objection against inconsistent cases based on procedural fairness extends equally to multiple accused persons in a joint trial. For instance, in </a:t>
            </a:r>
            <a:r>
              <a:rPr lang="en-US" sz="1200" b="0" i="1" u="none" strike="noStrike" kern="1200" dirty="0" smtClean="0">
                <a:solidFill>
                  <a:schemeClr val="tx1"/>
                </a:solidFill>
                <a:effectLst/>
                <a:latin typeface="+mn-lt"/>
                <a:ea typeface="+mn-ea"/>
                <a:cs typeface="+mn-cs"/>
              </a:rPr>
              <a:t>Ramesh a/l </a:t>
            </a:r>
            <a:r>
              <a:rPr lang="en-US" sz="1200" b="0" i="1" u="none" strike="noStrike" kern="1200" dirty="0" err="1" smtClean="0">
                <a:solidFill>
                  <a:schemeClr val="tx1"/>
                </a:solidFill>
                <a:effectLst/>
                <a:latin typeface="+mn-lt"/>
                <a:ea typeface="+mn-ea"/>
                <a:cs typeface="+mn-cs"/>
              </a:rPr>
              <a:t>Perumal</a:t>
            </a:r>
            <a:r>
              <a:rPr lang="en-US" sz="1200" b="0" i="1" u="none" strike="noStrike" kern="1200" dirty="0" smtClean="0">
                <a:solidFill>
                  <a:schemeClr val="tx1"/>
                </a:solidFill>
                <a:effectLst/>
                <a:latin typeface="+mn-lt"/>
                <a:ea typeface="+mn-ea"/>
                <a:cs typeface="+mn-cs"/>
              </a:rPr>
              <a:t> v Public Prosecutor and another appeal</a:t>
            </a:r>
            <a:r>
              <a:rPr lang="en-US" sz="1200" b="0" i="0" u="none" strike="noStrike" kern="1200" dirty="0" smtClean="0">
                <a:solidFill>
                  <a:schemeClr val="tx1"/>
                </a:solidFill>
                <a:effectLst/>
                <a:latin typeface="+mn-lt"/>
                <a:ea typeface="+mn-ea"/>
                <a:cs typeface="+mn-cs"/>
              </a:rPr>
              <a:t> </a:t>
            </a:r>
            <a:r>
              <a:rPr lang="en-US" sz="1200" b="0" i="0" u="sng" strike="noStrike" kern="1200" dirty="0" smtClean="0">
                <a:solidFill>
                  <a:schemeClr val="tx1"/>
                </a:solidFill>
                <a:effectLst/>
                <a:latin typeface="+mn-lt"/>
                <a:ea typeface="+mn-ea"/>
                <a:cs typeface="+mn-cs"/>
                <a:hlinkClick r:id="rId12"/>
              </a:rPr>
              <a:t>[2019] 1 SLR 1003</a:t>
            </a:r>
            <a:r>
              <a:rPr lang="en-US" sz="1200" b="0" i="0" u="none" strike="noStrike" kern="1200" dirty="0" smtClean="0">
                <a:solidFill>
                  <a:schemeClr val="tx1"/>
                </a:solidFill>
                <a:effectLst/>
                <a:latin typeface="+mn-lt"/>
                <a:ea typeface="+mn-ea"/>
                <a:cs typeface="+mn-cs"/>
              </a:rPr>
              <a:t> (“</a:t>
            </a:r>
            <a:r>
              <a:rPr lang="en-US" sz="1200" b="0" i="1" u="none" strike="noStrike" kern="1200" dirty="0" smtClean="0">
                <a:solidFill>
                  <a:schemeClr val="tx1"/>
                </a:solidFill>
                <a:effectLst/>
                <a:latin typeface="+mn-lt"/>
                <a:ea typeface="+mn-ea"/>
                <a:cs typeface="+mn-cs"/>
              </a:rPr>
              <a:t>Ramesh a/l </a:t>
            </a:r>
            <a:r>
              <a:rPr lang="en-US" sz="1200" b="0" i="1" u="none" strike="noStrike" kern="1200" dirty="0" err="1" smtClean="0">
                <a:solidFill>
                  <a:schemeClr val="tx1"/>
                </a:solidFill>
                <a:effectLst/>
                <a:latin typeface="+mn-lt"/>
                <a:ea typeface="+mn-ea"/>
                <a:cs typeface="+mn-cs"/>
              </a:rPr>
              <a:t>Perumal</a:t>
            </a:r>
            <a:r>
              <a:rPr lang="en-US" sz="1200" b="0" i="0" u="none" strike="noStrike" kern="1200" dirty="0" smtClean="0">
                <a:solidFill>
                  <a:schemeClr val="tx1"/>
                </a:solidFill>
                <a:effectLst/>
                <a:latin typeface="+mn-lt"/>
                <a:ea typeface="+mn-ea"/>
                <a:cs typeface="+mn-cs"/>
              </a:rPr>
              <a:t>”), the accused persons, Ramesh and </a:t>
            </a:r>
            <a:r>
              <a:rPr lang="en-US" sz="1200" b="0" i="0" u="none" strike="noStrike" kern="1200" dirty="0" err="1" smtClean="0">
                <a:solidFill>
                  <a:schemeClr val="tx1"/>
                </a:solidFill>
                <a:effectLst/>
                <a:latin typeface="+mn-lt"/>
                <a:ea typeface="+mn-ea"/>
                <a:cs typeface="+mn-cs"/>
              </a:rPr>
              <a:t>Chander</a:t>
            </a:r>
            <a:r>
              <a:rPr lang="en-US" sz="1200" b="0" i="0" u="none" strike="noStrike" kern="1200" dirty="0" smtClean="0">
                <a:solidFill>
                  <a:schemeClr val="tx1"/>
                </a:solidFill>
                <a:effectLst/>
                <a:latin typeface="+mn-lt"/>
                <a:ea typeface="+mn-ea"/>
                <a:cs typeface="+mn-cs"/>
              </a:rPr>
              <a:t>, were jointly tried on </a:t>
            </a:r>
            <a:r>
              <a:rPr lang="en-US" sz="1200" b="0" i="1" u="none" strike="noStrike" kern="1200" dirty="0" smtClean="0">
                <a:solidFill>
                  <a:schemeClr val="tx1"/>
                </a:solidFill>
                <a:effectLst/>
                <a:latin typeface="+mn-lt"/>
                <a:ea typeface="+mn-ea"/>
                <a:cs typeface="+mn-cs"/>
              </a:rPr>
              <a:t>separate charges</a:t>
            </a:r>
            <a:r>
              <a:rPr lang="en-US" sz="1200" b="0" i="0" u="none" strike="noStrike" kern="1200" dirty="0" smtClean="0">
                <a:solidFill>
                  <a:schemeClr val="tx1"/>
                </a:solidFill>
                <a:effectLst/>
                <a:latin typeface="+mn-lt"/>
                <a:ea typeface="+mn-ea"/>
                <a:cs typeface="+mn-cs"/>
              </a:rPr>
              <a:t> of drug trafficking. We observed that “there were significant problems with the manner in which the Prosecution’s case against Ramesh had developed” (at [82]), as the Prosecution had put different and mutually incompatible accounts of a significant aspect of its case to Ramesh and </a:t>
            </a:r>
            <a:r>
              <a:rPr lang="en-US" sz="1200" b="0" i="0" u="none" strike="noStrike" kern="1200" dirty="0" err="1" smtClean="0">
                <a:solidFill>
                  <a:schemeClr val="tx1"/>
                </a:solidFill>
                <a:effectLst/>
                <a:latin typeface="+mn-lt"/>
                <a:ea typeface="+mn-ea"/>
                <a:cs typeface="+mn-cs"/>
              </a:rPr>
              <a:t>Chander</a:t>
            </a:r>
            <a:r>
              <a:rPr lang="en-US" sz="1200" b="0" i="0" u="none" strike="noStrike" kern="1200" dirty="0" smtClean="0">
                <a:solidFill>
                  <a:schemeClr val="tx1"/>
                </a:solidFill>
                <a:effectLst/>
                <a:latin typeface="+mn-lt"/>
                <a:ea typeface="+mn-ea"/>
                <a:cs typeface="+mn-cs"/>
              </a:rPr>
              <a:t> in cross-examination. We commented (likewise at [82]):</a:t>
            </a:r>
          </a:p>
          <a:p>
            <a:r>
              <a:rPr lang="en-US" sz="1200" b="0" i="0" u="none" strike="noStrike" kern="1200" dirty="0" smtClean="0">
                <a:solidFill>
                  <a:schemeClr val="tx1"/>
                </a:solidFill>
                <a:effectLst/>
                <a:latin typeface="+mn-lt"/>
                <a:ea typeface="+mn-ea"/>
                <a:cs typeface="+mn-cs"/>
              </a:rPr>
              <a:t>… [A]s a matter of procedural fairness, and given that this was a joint trial, it was incumbent upon the Prosecution to develop a </a:t>
            </a:r>
            <a:r>
              <a:rPr lang="en-US" sz="1200" b="0" i="1" u="none" strike="noStrike" kern="1200" dirty="0" smtClean="0">
                <a:solidFill>
                  <a:schemeClr val="tx1"/>
                </a:solidFill>
                <a:effectLst/>
                <a:latin typeface="+mn-lt"/>
                <a:ea typeface="+mn-ea"/>
                <a:cs typeface="+mn-cs"/>
              </a:rPr>
              <a:t>unified case theory regarding the material facts</a:t>
            </a:r>
            <a:r>
              <a:rPr lang="en-US" sz="1200" b="0" i="0" u="none" strike="noStrike" kern="1200" dirty="0" smtClean="0">
                <a:solidFill>
                  <a:schemeClr val="tx1"/>
                </a:solidFill>
                <a:effectLst/>
                <a:latin typeface="+mn-lt"/>
                <a:ea typeface="+mn-ea"/>
                <a:cs typeface="+mn-cs"/>
              </a:rPr>
              <a:t> which both </a:t>
            </a:r>
            <a:r>
              <a:rPr lang="en-US" sz="1200" b="0" i="0" u="none" strike="noStrike" kern="1200" dirty="0" err="1" smtClean="0">
                <a:solidFill>
                  <a:schemeClr val="tx1"/>
                </a:solidFill>
                <a:effectLst/>
                <a:latin typeface="+mn-lt"/>
                <a:ea typeface="+mn-ea"/>
                <a:cs typeface="+mn-cs"/>
              </a:rPr>
              <a:t>Chander</a:t>
            </a:r>
            <a:r>
              <a:rPr lang="en-US" sz="1200" b="0" i="0" u="none" strike="noStrike" kern="1200" dirty="0" smtClean="0">
                <a:solidFill>
                  <a:schemeClr val="tx1"/>
                </a:solidFill>
                <a:effectLst/>
                <a:latin typeface="+mn-lt"/>
                <a:ea typeface="+mn-ea"/>
                <a:cs typeface="+mn-cs"/>
              </a:rPr>
              <a:t> and Ramesh, and their respective counsels, could challenge as </a:t>
            </a:r>
            <a:r>
              <a:rPr lang="en-US" sz="1200" b="0" i="1" u="none" strike="noStrike" kern="1200" dirty="0" smtClean="0">
                <a:solidFill>
                  <a:schemeClr val="tx1"/>
                </a:solidFill>
                <a:effectLst/>
                <a:latin typeface="+mn-lt"/>
                <a:ea typeface="+mn-ea"/>
                <a:cs typeface="+mn-cs"/>
              </a:rPr>
              <a:t>a single, objective account; rather than two separate case theories which contradicted each other</a:t>
            </a:r>
            <a:r>
              <a:rPr lang="en-US" sz="1200" b="0" i="0" u="none" strike="noStrike" kern="1200" dirty="0" smtClean="0">
                <a:solidFill>
                  <a:schemeClr val="tx1"/>
                </a:solidFill>
                <a:effectLst/>
                <a:latin typeface="+mn-lt"/>
                <a:ea typeface="+mn-ea"/>
                <a:cs typeface="+mn-cs"/>
              </a:rPr>
              <a:t>. … [emphasis added]</a:t>
            </a: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On the basis of this and other shortcomings in the Prosecution’s case, we found that the Prosecution had failed to make out its primary case against Ramesh (at [87]).</a:t>
            </a: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59     In each of the foregoing cases, we stressed that the Prosecution could not run inconsistent cases because of the need to ensure procedural fairness to the accused person. In each of those cases, we considered that the inconsistencies in the Prosecution’s case prevented the accused person from understanding, and therefore from being fully prepared to meet, the case which the Prosecution ultimately sought to advance against him. In such circumstances, the Prosecution’s inconsistent cases may simply result in an acquittal of the charge against the accused person. Given that this facet of the objection against inconsistent cases is relatively well-established in the case law, it is not necessary for us to say anything more about it here.</a:t>
            </a:r>
          </a:p>
          <a:p>
            <a:endParaRPr lang="en-US" sz="1200" b="0" i="0" u="none" strike="noStrike" kern="1200" dirty="0" smtClean="0">
              <a:solidFill>
                <a:schemeClr val="tx1"/>
              </a:solidFill>
              <a:effectLst/>
              <a:latin typeface="+mn-lt"/>
              <a:ea typeface="+mn-ea"/>
              <a:cs typeface="+mn-cs"/>
            </a:endParaRPr>
          </a:p>
          <a:p>
            <a:endParaRPr lang="en-SG" dirty="0"/>
          </a:p>
        </p:txBody>
      </p:sp>
      <p:sp>
        <p:nvSpPr>
          <p:cNvPr id="4" name="Slide Number Placeholder 3"/>
          <p:cNvSpPr>
            <a:spLocks noGrp="1"/>
          </p:cNvSpPr>
          <p:nvPr>
            <p:ph type="sldNum" sz="quarter" idx="10"/>
          </p:nvPr>
        </p:nvSpPr>
        <p:spPr/>
        <p:txBody>
          <a:bodyPr/>
          <a:lstStyle/>
          <a:p>
            <a:fld id="{4793810C-D4D8-BF4B-88DC-702947BA5C18}" type="slidenum">
              <a:rPr lang="en-US" smtClean="0"/>
              <a:t>3</a:t>
            </a:fld>
            <a:endParaRPr lang="en-US"/>
          </a:p>
        </p:txBody>
      </p:sp>
    </p:spTree>
    <p:extLst>
      <p:ext uri="{BB962C8B-B14F-4D97-AF65-F5344CB8AC3E}">
        <p14:creationId xmlns:p14="http://schemas.microsoft.com/office/powerpoint/2010/main" val="148559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SG"/>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p>
            <a:fld id="{6B197F90-0441-4B64-8585-5E98CA0EEA28}" type="datetimeFigureOut">
              <a:rPr lang="en-SG" smtClean="0"/>
              <a:t>05/04/2021</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2788376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6B197F90-0441-4B64-8585-5E98CA0EEA28}" type="datetimeFigureOut">
              <a:rPr lang="en-SG" smtClean="0"/>
              <a:t>05/04/2021</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3551515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6B197F90-0441-4B64-8585-5E98CA0EEA28}" type="datetimeFigureOut">
              <a:rPr lang="en-SG" smtClean="0"/>
              <a:t>05/04/2021</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3574054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6B197F90-0441-4B64-8585-5E98CA0EEA28}" type="datetimeFigureOut">
              <a:rPr lang="en-SG" smtClean="0"/>
              <a:t>05/04/2021</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3727629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SG"/>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B197F90-0441-4B64-8585-5E98CA0EEA28}" type="datetimeFigureOut">
              <a:rPr lang="en-SG" smtClean="0"/>
              <a:t>05/04/2021</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2887140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4"/>
          <p:cNvSpPr>
            <a:spLocks noGrp="1"/>
          </p:cNvSpPr>
          <p:nvPr>
            <p:ph type="dt" sz="half" idx="10"/>
          </p:nvPr>
        </p:nvSpPr>
        <p:spPr/>
        <p:txBody>
          <a:bodyPr/>
          <a:lstStyle/>
          <a:p>
            <a:fld id="{6B197F90-0441-4B64-8585-5E98CA0EEA28}" type="datetimeFigureOut">
              <a:rPr lang="en-SG" smtClean="0"/>
              <a:t>05/04/2021</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2473265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SG"/>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6"/>
          <p:cNvSpPr>
            <a:spLocks noGrp="1"/>
          </p:cNvSpPr>
          <p:nvPr>
            <p:ph type="dt" sz="half" idx="10"/>
          </p:nvPr>
        </p:nvSpPr>
        <p:spPr/>
        <p:txBody>
          <a:bodyPr/>
          <a:lstStyle/>
          <a:p>
            <a:fld id="{6B197F90-0441-4B64-8585-5E98CA0EEA28}" type="datetimeFigureOut">
              <a:rPr lang="en-SG" smtClean="0"/>
              <a:t>05/04/2021</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40607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2"/>
          <p:cNvSpPr>
            <a:spLocks noGrp="1"/>
          </p:cNvSpPr>
          <p:nvPr>
            <p:ph type="dt" sz="half" idx="10"/>
          </p:nvPr>
        </p:nvSpPr>
        <p:spPr/>
        <p:txBody>
          <a:bodyPr/>
          <a:lstStyle/>
          <a:p>
            <a:fld id="{6B197F90-0441-4B64-8585-5E98CA0EEA28}" type="datetimeFigureOut">
              <a:rPr lang="en-SG" smtClean="0"/>
              <a:t>05/04/2021</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1010792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97F90-0441-4B64-8585-5E98CA0EEA28}" type="datetimeFigureOut">
              <a:rPr lang="en-SG" smtClean="0"/>
              <a:t>05/04/2021</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117681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SG"/>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B197F90-0441-4B64-8585-5E98CA0EEA28}" type="datetimeFigureOut">
              <a:rPr lang="en-SG" smtClean="0"/>
              <a:t>05/04/2021</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4261837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SG"/>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B197F90-0441-4B64-8585-5E98CA0EEA28}" type="datetimeFigureOut">
              <a:rPr lang="en-SG" smtClean="0"/>
              <a:t>05/04/2021</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517053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SG"/>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97F90-0441-4B64-8585-5E98CA0EEA28}" type="datetimeFigureOut">
              <a:rPr lang="en-SG" smtClean="0"/>
              <a:t>05/04/2021</a:t>
            </a:fld>
            <a:endParaRPr lang="en-SG"/>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F9AA06-7131-491C-BBBB-6DAFB356FE38}" type="slidenum">
              <a:rPr lang="en-SG" smtClean="0"/>
              <a:t>‹#›</a:t>
            </a:fld>
            <a:endParaRPr lang="en-SG"/>
          </a:p>
        </p:txBody>
      </p:sp>
    </p:spTree>
    <p:extLst>
      <p:ext uri="{BB962C8B-B14F-4D97-AF65-F5344CB8AC3E}">
        <p14:creationId xmlns:p14="http://schemas.microsoft.com/office/powerpoint/2010/main" val="2623114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13399" y="2995065"/>
            <a:ext cx="3041374" cy="369332"/>
          </a:xfrm>
          <a:prstGeom prst="rect">
            <a:avLst/>
          </a:prstGeom>
          <a:noFill/>
        </p:spPr>
        <p:txBody>
          <a:bodyPr wrap="square" rtlCol="0">
            <a:spAutoFit/>
          </a:bodyPr>
          <a:lstStyle/>
          <a:p>
            <a:pPr algn="ctr"/>
            <a:r>
              <a:rPr lang="en-US" dirty="0" smtClean="0"/>
              <a:t>Criminal conspiracy</a:t>
            </a:r>
            <a:endParaRPr lang="en-SG" dirty="0"/>
          </a:p>
        </p:txBody>
      </p:sp>
      <p:sp>
        <p:nvSpPr>
          <p:cNvPr id="9" name="TextBox 8"/>
          <p:cNvSpPr txBox="1"/>
          <p:nvPr/>
        </p:nvSpPr>
        <p:spPr>
          <a:xfrm>
            <a:off x="3966733" y="1351156"/>
            <a:ext cx="3041374" cy="369332"/>
          </a:xfrm>
          <a:prstGeom prst="rect">
            <a:avLst/>
          </a:prstGeom>
          <a:noFill/>
        </p:spPr>
        <p:txBody>
          <a:bodyPr wrap="square" rtlCol="0">
            <a:spAutoFit/>
          </a:bodyPr>
          <a:lstStyle/>
          <a:p>
            <a:pPr algn="ctr"/>
            <a:r>
              <a:rPr lang="en-US" dirty="0" smtClean="0"/>
              <a:t>S 120A PC</a:t>
            </a:r>
            <a:endParaRPr lang="en-SG" dirty="0"/>
          </a:p>
        </p:txBody>
      </p:sp>
      <p:sp>
        <p:nvSpPr>
          <p:cNvPr id="13" name="TextBox 12"/>
          <p:cNvSpPr txBox="1"/>
          <p:nvPr/>
        </p:nvSpPr>
        <p:spPr>
          <a:xfrm>
            <a:off x="3658436" y="353550"/>
            <a:ext cx="3438939" cy="646331"/>
          </a:xfrm>
          <a:prstGeom prst="rect">
            <a:avLst/>
          </a:prstGeom>
          <a:noFill/>
        </p:spPr>
        <p:txBody>
          <a:bodyPr wrap="square" rtlCol="0">
            <a:spAutoFit/>
          </a:bodyPr>
          <a:lstStyle/>
          <a:p>
            <a:pPr algn="ctr"/>
            <a:r>
              <a:rPr lang="en-US" b="1" dirty="0" smtClean="0"/>
              <a:t>Seminar 12 </a:t>
            </a:r>
            <a:r>
              <a:rPr lang="en-US" b="1" dirty="0" err="1" smtClean="0"/>
              <a:t>Mindmap</a:t>
            </a:r>
            <a:r>
              <a:rPr lang="en-US" b="1" dirty="0" smtClean="0"/>
              <a:t> – </a:t>
            </a:r>
          </a:p>
          <a:p>
            <a:pPr algn="ctr"/>
            <a:r>
              <a:rPr lang="en-US" b="1" dirty="0" smtClean="0"/>
              <a:t>Criminal Conspiracy</a:t>
            </a:r>
            <a:endParaRPr lang="en-SG" b="1" dirty="0"/>
          </a:p>
        </p:txBody>
      </p:sp>
      <p:cxnSp>
        <p:nvCxnSpPr>
          <p:cNvPr id="19" name="Straight Connector 18"/>
          <p:cNvCxnSpPr/>
          <p:nvPr/>
        </p:nvCxnSpPr>
        <p:spPr>
          <a:xfrm flipH="1">
            <a:off x="5445923" y="2848787"/>
            <a:ext cx="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H="1" flipV="1">
            <a:off x="4322047" y="2133230"/>
            <a:ext cx="630222" cy="71555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8319052" y="3169863"/>
            <a:ext cx="11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5939578" y="2071735"/>
            <a:ext cx="748145" cy="813829"/>
          </a:xfrm>
          <a:prstGeom prst="line">
            <a:avLst/>
          </a:prstGeom>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7008107" y="1233614"/>
            <a:ext cx="3580448" cy="923330"/>
          </a:xfrm>
          <a:prstGeom prst="rect">
            <a:avLst/>
          </a:prstGeom>
          <a:noFill/>
        </p:spPr>
        <p:txBody>
          <a:bodyPr wrap="square" rtlCol="0">
            <a:spAutoFit/>
          </a:bodyPr>
          <a:lstStyle/>
          <a:p>
            <a:pPr algn="ctr"/>
            <a:r>
              <a:rPr lang="en-US" dirty="0" smtClean="0"/>
              <a:t>2 or more in </a:t>
            </a:r>
            <a:r>
              <a:rPr lang="en-US" dirty="0"/>
              <a:t>a</a:t>
            </a:r>
            <a:r>
              <a:rPr lang="en-US" dirty="0" smtClean="0"/>
              <a:t>greement (meeting of the minds) to commit an offence. Read </a:t>
            </a:r>
            <a:r>
              <a:rPr lang="en-US" i="1" dirty="0" err="1" smtClean="0"/>
              <a:t>Quek</a:t>
            </a:r>
            <a:r>
              <a:rPr lang="en-US" i="1" dirty="0" smtClean="0"/>
              <a:t> Hock Lye</a:t>
            </a:r>
            <a:endParaRPr lang="en-SG" i="1" dirty="0"/>
          </a:p>
        </p:txBody>
      </p:sp>
      <p:cxnSp>
        <p:nvCxnSpPr>
          <p:cNvPr id="28" name="Straight Connector 27"/>
          <p:cNvCxnSpPr/>
          <p:nvPr/>
        </p:nvCxnSpPr>
        <p:spPr>
          <a:xfrm flipH="1" flipV="1">
            <a:off x="5466672" y="3621311"/>
            <a:ext cx="20748" cy="71054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5445923" y="1908957"/>
            <a:ext cx="0" cy="93983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34416" y="1166490"/>
            <a:ext cx="3678983" cy="2585323"/>
          </a:xfrm>
          <a:prstGeom prst="rect">
            <a:avLst/>
          </a:prstGeom>
          <a:noFill/>
        </p:spPr>
        <p:txBody>
          <a:bodyPr wrap="square" rtlCol="0">
            <a:spAutoFit/>
          </a:bodyPr>
          <a:lstStyle/>
          <a:p>
            <a:pPr algn="ctr"/>
            <a:r>
              <a:rPr lang="en-US" dirty="0" smtClean="0"/>
              <a:t>Actual commission of the offence is not necessary. Not necessary for all the conspirators to know each and every detail. Outcome of the proceedings of a co-conspirator, death of disappearance is not a reason for setting aside conviction or amending the charge of the other co-conspirators. Read </a:t>
            </a:r>
            <a:r>
              <a:rPr lang="en-US" i="1" dirty="0" err="1" smtClean="0"/>
              <a:t>Quek</a:t>
            </a:r>
            <a:r>
              <a:rPr lang="en-US" i="1" dirty="0" smtClean="0"/>
              <a:t> Hock Lye</a:t>
            </a:r>
            <a:endParaRPr lang="en-SG" i="1" dirty="0"/>
          </a:p>
        </p:txBody>
      </p:sp>
      <p:sp>
        <p:nvSpPr>
          <p:cNvPr id="22" name="TextBox 21"/>
          <p:cNvSpPr txBox="1"/>
          <p:nvPr/>
        </p:nvSpPr>
        <p:spPr>
          <a:xfrm>
            <a:off x="3868198" y="4436251"/>
            <a:ext cx="3238444" cy="923330"/>
          </a:xfrm>
          <a:prstGeom prst="rect">
            <a:avLst/>
          </a:prstGeom>
          <a:noFill/>
        </p:spPr>
        <p:txBody>
          <a:bodyPr wrap="square" rtlCol="0">
            <a:spAutoFit/>
          </a:bodyPr>
          <a:lstStyle/>
          <a:p>
            <a:pPr algn="ctr"/>
            <a:r>
              <a:rPr lang="en-US" dirty="0" smtClean="0"/>
              <a:t>Not necessary for any party to do any act pursuant to the agreement.</a:t>
            </a:r>
            <a:endParaRPr lang="en-SG" i="1" dirty="0"/>
          </a:p>
        </p:txBody>
      </p:sp>
    </p:spTree>
    <p:extLst>
      <p:ext uri="{BB962C8B-B14F-4D97-AF65-F5344CB8AC3E}">
        <p14:creationId xmlns:p14="http://schemas.microsoft.com/office/powerpoint/2010/main" val="3381662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13399" y="2995065"/>
            <a:ext cx="3041374" cy="369332"/>
          </a:xfrm>
          <a:prstGeom prst="rect">
            <a:avLst/>
          </a:prstGeom>
          <a:noFill/>
        </p:spPr>
        <p:txBody>
          <a:bodyPr wrap="square" rtlCol="0">
            <a:spAutoFit/>
          </a:bodyPr>
          <a:lstStyle/>
          <a:p>
            <a:pPr algn="ctr"/>
            <a:r>
              <a:rPr lang="en-US" dirty="0" smtClean="0"/>
              <a:t>Common Intention</a:t>
            </a:r>
            <a:endParaRPr lang="en-SG" dirty="0"/>
          </a:p>
        </p:txBody>
      </p:sp>
      <p:sp>
        <p:nvSpPr>
          <p:cNvPr id="9" name="TextBox 8"/>
          <p:cNvSpPr txBox="1"/>
          <p:nvPr/>
        </p:nvSpPr>
        <p:spPr>
          <a:xfrm>
            <a:off x="3966733" y="1351156"/>
            <a:ext cx="3041374" cy="369332"/>
          </a:xfrm>
          <a:prstGeom prst="rect">
            <a:avLst/>
          </a:prstGeom>
          <a:noFill/>
        </p:spPr>
        <p:txBody>
          <a:bodyPr wrap="square" rtlCol="0">
            <a:spAutoFit/>
          </a:bodyPr>
          <a:lstStyle/>
          <a:p>
            <a:pPr algn="ctr"/>
            <a:r>
              <a:rPr lang="en-US" dirty="0" smtClean="0"/>
              <a:t>S 34 PC</a:t>
            </a:r>
            <a:endParaRPr lang="en-SG" dirty="0"/>
          </a:p>
        </p:txBody>
      </p:sp>
      <p:sp>
        <p:nvSpPr>
          <p:cNvPr id="13" name="TextBox 12"/>
          <p:cNvSpPr txBox="1"/>
          <p:nvPr/>
        </p:nvSpPr>
        <p:spPr>
          <a:xfrm>
            <a:off x="3658436" y="353550"/>
            <a:ext cx="3438939" cy="646331"/>
          </a:xfrm>
          <a:prstGeom prst="rect">
            <a:avLst/>
          </a:prstGeom>
          <a:noFill/>
        </p:spPr>
        <p:txBody>
          <a:bodyPr wrap="square" rtlCol="0">
            <a:spAutoFit/>
          </a:bodyPr>
          <a:lstStyle/>
          <a:p>
            <a:pPr algn="ctr"/>
            <a:r>
              <a:rPr lang="en-US" b="1" dirty="0" smtClean="0"/>
              <a:t>Seminar 12 </a:t>
            </a:r>
            <a:r>
              <a:rPr lang="en-US" b="1" dirty="0" err="1" smtClean="0"/>
              <a:t>Mindmap</a:t>
            </a:r>
            <a:r>
              <a:rPr lang="en-US" b="1" dirty="0" smtClean="0"/>
              <a:t> – </a:t>
            </a:r>
          </a:p>
          <a:p>
            <a:pPr algn="ctr"/>
            <a:r>
              <a:rPr lang="en-US" b="1" dirty="0" smtClean="0"/>
              <a:t>Common Intention </a:t>
            </a:r>
            <a:endParaRPr lang="en-SG" b="1" dirty="0"/>
          </a:p>
        </p:txBody>
      </p:sp>
      <p:cxnSp>
        <p:nvCxnSpPr>
          <p:cNvPr id="19" name="Straight Connector 18"/>
          <p:cNvCxnSpPr/>
          <p:nvPr/>
        </p:nvCxnSpPr>
        <p:spPr>
          <a:xfrm flipH="1">
            <a:off x="5445923" y="2848787"/>
            <a:ext cx="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H="1" flipV="1">
            <a:off x="4296241" y="2124099"/>
            <a:ext cx="647182" cy="7246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8319052" y="3169863"/>
            <a:ext cx="11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6040582" y="2034958"/>
            <a:ext cx="748145" cy="813829"/>
          </a:xfrm>
          <a:prstGeom prst="line">
            <a:avLst/>
          </a:prstGeom>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7097375" y="1228138"/>
            <a:ext cx="3580448" cy="2585323"/>
          </a:xfrm>
          <a:prstGeom prst="rect">
            <a:avLst/>
          </a:prstGeom>
          <a:noFill/>
        </p:spPr>
        <p:txBody>
          <a:bodyPr wrap="square" rtlCol="0">
            <a:spAutoFit/>
          </a:bodyPr>
          <a:lstStyle/>
          <a:p>
            <a:pPr algn="ctr"/>
            <a:r>
              <a:rPr lang="en-US" dirty="0" smtClean="0"/>
              <a:t>Constructive liability, actual act committed by the actual doer in furtherance of the common intention shared by actual doer and secondary accused. Read </a:t>
            </a:r>
            <a:r>
              <a:rPr lang="en-US" i="1" dirty="0" smtClean="0"/>
              <a:t>Muhammad </a:t>
            </a:r>
            <a:r>
              <a:rPr lang="en-US" i="1" dirty="0" err="1" smtClean="0"/>
              <a:t>Ridzuan</a:t>
            </a:r>
            <a:r>
              <a:rPr lang="en-US" i="1" dirty="0"/>
              <a:t>.</a:t>
            </a:r>
            <a:r>
              <a:rPr lang="en-US" i="1" dirty="0" smtClean="0"/>
              <a:t> </a:t>
            </a:r>
            <a:r>
              <a:rPr lang="en-US" dirty="0" smtClean="0"/>
              <a:t>Accused need not personally carry out the act, or strike the mortal blow. Read </a:t>
            </a:r>
            <a:r>
              <a:rPr lang="en-US" i="1" dirty="0" smtClean="0"/>
              <a:t>Chia </a:t>
            </a:r>
            <a:r>
              <a:rPr lang="en-US" i="1" dirty="0" err="1" smtClean="0"/>
              <a:t>Kee</a:t>
            </a:r>
            <a:r>
              <a:rPr lang="en-US" i="1" dirty="0" smtClean="0"/>
              <a:t> Chen</a:t>
            </a:r>
            <a:endParaRPr lang="en-SG" i="1" dirty="0"/>
          </a:p>
        </p:txBody>
      </p:sp>
      <p:cxnSp>
        <p:nvCxnSpPr>
          <p:cNvPr id="28" name="Straight Connector 27"/>
          <p:cNvCxnSpPr/>
          <p:nvPr/>
        </p:nvCxnSpPr>
        <p:spPr>
          <a:xfrm flipV="1">
            <a:off x="4251475" y="3557089"/>
            <a:ext cx="718875" cy="727543"/>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5445923" y="1840316"/>
            <a:ext cx="0" cy="93983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34416" y="3718679"/>
            <a:ext cx="3678983" cy="3139321"/>
          </a:xfrm>
          <a:prstGeom prst="rect">
            <a:avLst/>
          </a:prstGeom>
          <a:noFill/>
        </p:spPr>
        <p:txBody>
          <a:bodyPr wrap="square" rtlCol="0">
            <a:spAutoFit/>
          </a:bodyPr>
          <a:lstStyle/>
          <a:p>
            <a:pPr algn="ctr"/>
            <a:r>
              <a:rPr lang="en-US" dirty="0" smtClean="0"/>
              <a:t>Common intention can form at the spur of the moment, before or during commission of the offence. Inferred from conduct and relevant circumstances. Criminal act done in furtherance of the common intention only if the common intention included an intention to commit the criminal act done by the actual doer. Read </a:t>
            </a:r>
            <a:r>
              <a:rPr lang="en-US" i="1" dirty="0"/>
              <a:t>Muhammad </a:t>
            </a:r>
            <a:r>
              <a:rPr lang="en-US" i="1" dirty="0" err="1"/>
              <a:t>Ridzuan</a:t>
            </a:r>
            <a:endParaRPr lang="en-SG" i="1" dirty="0"/>
          </a:p>
          <a:p>
            <a:pPr algn="ctr"/>
            <a:endParaRPr lang="en-SG" i="1" dirty="0"/>
          </a:p>
        </p:txBody>
      </p:sp>
      <p:sp>
        <p:nvSpPr>
          <p:cNvPr id="22" name="TextBox 21"/>
          <p:cNvSpPr txBox="1"/>
          <p:nvPr/>
        </p:nvSpPr>
        <p:spPr>
          <a:xfrm>
            <a:off x="482786" y="1211945"/>
            <a:ext cx="3483947" cy="2031325"/>
          </a:xfrm>
          <a:prstGeom prst="rect">
            <a:avLst/>
          </a:prstGeom>
          <a:noFill/>
        </p:spPr>
        <p:txBody>
          <a:bodyPr wrap="square" rtlCol="0">
            <a:spAutoFit/>
          </a:bodyPr>
          <a:lstStyle/>
          <a:p>
            <a:pPr algn="ctr"/>
            <a:r>
              <a:rPr lang="en-US" dirty="0" smtClean="0"/>
              <a:t>Criminal act (aggregate of all acts) element, common intention element (in furtherance of the common intention of all) and participation element (criminal act done by several persons). Read </a:t>
            </a:r>
            <a:r>
              <a:rPr lang="en-US" i="1" dirty="0" smtClean="0"/>
              <a:t>Muhammad </a:t>
            </a:r>
            <a:r>
              <a:rPr lang="en-US" i="1" dirty="0" err="1" smtClean="0"/>
              <a:t>Ridzuan</a:t>
            </a:r>
            <a:endParaRPr lang="en-SG" i="1" dirty="0"/>
          </a:p>
        </p:txBody>
      </p:sp>
      <p:cxnSp>
        <p:nvCxnSpPr>
          <p:cNvPr id="17" name="Straight Connector 16"/>
          <p:cNvCxnSpPr/>
          <p:nvPr/>
        </p:nvCxnSpPr>
        <p:spPr>
          <a:xfrm flipH="1" flipV="1">
            <a:off x="6040582" y="3558766"/>
            <a:ext cx="1029815" cy="725866"/>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150500" y="4277858"/>
            <a:ext cx="3678983" cy="1477328"/>
          </a:xfrm>
          <a:prstGeom prst="rect">
            <a:avLst/>
          </a:prstGeom>
          <a:noFill/>
        </p:spPr>
        <p:txBody>
          <a:bodyPr wrap="square" rtlCol="0">
            <a:spAutoFit/>
          </a:bodyPr>
          <a:lstStyle/>
          <a:p>
            <a:pPr algn="ctr"/>
            <a:r>
              <a:rPr lang="en-US" dirty="0" smtClean="0"/>
              <a:t>Participation, not presence is the key ingredient in imposing liability and question of fact. Read </a:t>
            </a:r>
            <a:r>
              <a:rPr lang="en-US" i="1" dirty="0"/>
              <a:t>Muhammad </a:t>
            </a:r>
            <a:r>
              <a:rPr lang="en-US" i="1" dirty="0" err="1"/>
              <a:t>Ridzuan</a:t>
            </a:r>
            <a:endParaRPr lang="en-SG" i="1" dirty="0"/>
          </a:p>
          <a:p>
            <a:pPr algn="ctr"/>
            <a:endParaRPr lang="en-SG" i="1" dirty="0"/>
          </a:p>
        </p:txBody>
      </p:sp>
      <p:cxnSp>
        <p:nvCxnSpPr>
          <p:cNvPr id="16" name="Straight Connector 15"/>
          <p:cNvCxnSpPr/>
          <p:nvPr/>
        </p:nvCxnSpPr>
        <p:spPr>
          <a:xfrm flipH="1" flipV="1">
            <a:off x="5445924" y="3579316"/>
            <a:ext cx="35117" cy="899685"/>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251475" y="4600367"/>
            <a:ext cx="2899025" cy="1477328"/>
          </a:xfrm>
          <a:prstGeom prst="rect">
            <a:avLst/>
          </a:prstGeom>
          <a:noFill/>
        </p:spPr>
        <p:txBody>
          <a:bodyPr wrap="square" rtlCol="0">
            <a:spAutoFit/>
          </a:bodyPr>
          <a:lstStyle/>
          <a:p>
            <a:pPr algn="ctr"/>
            <a:r>
              <a:rPr lang="en-US" dirty="0" smtClean="0"/>
              <a:t>Principal offender, secondary offender and menta</a:t>
            </a:r>
            <a:r>
              <a:rPr lang="en-US" dirty="0" smtClean="0"/>
              <a:t>l states</a:t>
            </a:r>
            <a:r>
              <a:rPr lang="en-US" dirty="0" smtClean="0"/>
              <a:t>. </a:t>
            </a:r>
            <a:r>
              <a:rPr lang="en-US" dirty="0" smtClean="0"/>
              <a:t>Read </a:t>
            </a:r>
            <a:r>
              <a:rPr lang="en-US" i="1" dirty="0" err="1" smtClean="0"/>
              <a:t>Aishamudin</a:t>
            </a:r>
            <a:r>
              <a:rPr lang="en-US" i="1" dirty="0" smtClean="0"/>
              <a:t> and Imran bin </a:t>
            </a:r>
            <a:r>
              <a:rPr lang="en-US" i="1" dirty="0" err="1" smtClean="0"/>
              <a:t>Mohd</a:t>
            </a:r>
            <a:r>
              <a:rPr lang="en-US" i="1" dirty="0" smtClean="0"/>
              <a:t> </a:t>
            </a:r>
            <a:r>
              <a:rPr lang="en-US" i="1" smtClean="0"/>
              <a:t>Arip</a:t>
            </a:r>
            <a:endParaRPr lang="en-SG" i="1" dirty="0"/>
          </a:p>
          <a:p>
            <a:pPr algn="ctr"/>
            <a:endParaRPr lang="en-SG" i="1" dirty="0"/>
          </a:p>
        </p:txBody>
      </p:sp>
    </p:spTree>
    <p:extLst>
      <p:ext uri="{BB962C8B-B14F-4D97-AF65-F5344CB8AC3E}">
        <p14:creationId xmlns:p14="http://schemas.microsoft.com/office/powerpoint/2010/main" val="40144106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34050" y="3103549"/>
            <a:ext cx="2281031" cy="300082"/>
          </a:xfrm>
          <a:prstGeom prst="rect">
            <a:avLst/>
          </a:prstGeom>
          <a:noFill/>
        </p:spPr>
        <p:txBody>
          <a:bodyPr wrap="square" rtlCol="0">
            <a:spAutoFit/>
          </a:bodyPr>
          <a:lstStyle/>
          <a:p>
            <a:pPr algn="ctr"/>
            <a:r>
              <a:rPr lang="en-US" sz="1350" dirty="0"/>
              <a:t>Transferred Fault</a:t>
            </a:r>
            <a:endParaRPr lang="en-SG" sz="1350" dirty="0"/>
          </a:p>
        </p:txBody>
      </p:sp>
      <p:sp>
        <p:nvSpPr>
          <p:cNvPr id="9" name="TextBox 8"/>
          <p:cNvSpPr txBox="1"/>
          <p:nvPr/>
        </p:nvSpPr>
        <p:spPr>
          <a:xfrm>
            <a:off x="4499051" y="1870617"/>
            <a:ext cx="2281031" cy="300082"/>
          </a:xfrm>
          <a:prstGeom prst="rect">
            <a:avLst/>
          </a:prstGeom>
          <a:noFill/>
        </p:spPr>
        <p:txBody>
          <a:bodyPr wrap="square" rtlCol="0">
            <a:spAutoFit/>
          </a:bodyPr>
          <a:lstStyle/>
          <a:p>
            <a:pPr algn="ctr"/>
            <a:r>
              <a:rPr lang="en-US" sz="1350" dirty="0"/>
              <a:t>S 26G PC</a:t>
            </a:r>
            <a:endParaRPr lang="en-SG" sz="1350" dirty="0"/>
          </a:p>
        </p:txBody>
      </p:sp>
      <p:sp>
        <p:nvSpPr>
          <p:cNvPr id="13" name="TextBox 12"/>
          <p:cNvSpPr txBox="1"/>
          <p:nvPr/>
        </p:nvSpPr>
        <p:spPr>
          <a:xfrm>
            <a:off x="4267828" y="1122414"/>
            <a:ext cx="2579204" cy="507831"/>
          </a:xfrm>
          <a:prstGeom prst="rect">
            <a:avLst/>
          </a:prstGeom>
          <a:noFill/>
        </p:spPr>
        <p:txBody>
          <a:bodyPr wrap="square" rtlCol="0">
            <a:spAutoFit/>
          </a:bodyPr>
          <a:lstStyle/>
          <a:p>
            <a:pPr algn="ctr"/>
            <a:r>
              <a:rPr lang="en-US" sz="1350" b="1" dirty="0"/>
              <a:t>Seminar 12 </a:t>
            </a:r>
            <a:r>
              <a:rPr lang="en-US" sz="1350" b="1" dirty="0" err="1"/>
              <a:t>Mindmap</a:t>
            </a:r>
            <a:r>
              <a:rPr lang="en-US" sz="1350" b="1" dirty="0"/>
              <a:t> – </a:t>
            </a:r>
          </a:p>
          <a:p>
            <a:pPr algn="ctr"/>
            <a:r>
              <a:rPr lang="en-US" sz="1350" b="1" dirty="0"/>
              <a:t>Transferred Fault</a:t>
            </a:r>
            <a:endParaRPr lang="en-SG" sz="1350" b="1" dirty="0"/>
          </a:p>
        </p:txBody>
      </p:sp>
      <p:cxnSp>
        <p:nvCxnSpPr>
          <p:cNvPr id="19" name="Straight Connector 18"/>
          <p:cNvCxnSpPr/>
          <p:nvPr/>
        </p:nvCxnSpPr>
        <p:spPr>
          <a:xfrm flipH="1">
            <a:off x="5608444" y="2993840"/>
            <a:ext cx="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H="1" flipV="1">
            <a:off x="4641274" y="2595996"/>
            <a:ext cx="590294" cy="397845"/>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7763289" y="3234647"/>
            <a:ext cx="87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6054437" y="2499013"/>
            <a:ext cx="568037" cy="494828"/>
          </a:xfrm>
          <a:prstGeom prst="line">
            <a:avLst/>
          </a:prstGeom>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622474" y="4066778"/>
            <a:ext cx="2685336" cy="300082"/>
          </a:xfrm>
          <a:prstGeom prst="rect">
            <a:avLst/>
          </a:prstGeom>
          <a:noFill/>
        </p:spPr>
        <p:txBody>
          <a:bodyPr wrap="square" rtlCol="0">
            <a:spAutoFit/>
          </a:bodyPr>
          <a:lstStyle/>
          <a:p>
            <a:pPr algn="ctr"/>
            <a:r>
              <a:rPr lang="en-US" sz="1350" dirty="0"/>
              <a:t>See Illustrations</a:t>
            </a:r>
            <a:endParaRPr lang="en-SG" sz="1350" i="1" dirty="0"/>
          </a:p>
        </p:txBody>
      </p:sp>
      <p:cxnSp>
        <p:nvCxnSpPr>
          <p:cNvPr id="28" name="Straight Connector 27"/>
          <p:cNvCxnSpPr/>
          <p:nvPr/>
        </p:nvCxnSpPr>
        <p:spPr>
          <a:xfrm flipV="1">
            <a:off x="4712607" y="3525068"/>
            <a:ext cx="539156" cy="545657"/>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5608442" y="2237488"/>
            <a:ext cx="0" cy="704873"/>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774813" y="4005481"/>
            <a:ext cx="2971369" cy="1131079"/>
          </a:xfrm>
          <a:prstGeom prst="rect">
            <a:avLst/>
          </a:prstGeom>
          <a:noFill/>
        </p:spPr>
        <p:txBody>
          <a:bodyPr wrap="square" rtlCol="0">
            <a:spAutoFit/>
          </a:bodyPr>
          <a:lstStyle/>
          <a:p>
            <a:pPr algn="ctr"/>
            <a:r>
              <a:rPr lang="en-US" sz="1350" dirty="0"/>
              <a:t>Doing of an act or causing of an effect concerning a person or thing is different from what accused person believed or intended</a:t>
            </a:r>
            <a:endParaRPr lang="en-SG" sz="1350" i="1" dirty="0"/>
          </a:p>
          <a:p>
            <a:pPr algn="ctr"/>
            <a:endParaRPr lang="en-SG" sz="1350" i="1" dirty="0"/>
          </a:p>
        </p:txBody>
      </p:sp>
      <p:sp>
        <p:nvSpPr>
          <p:cNvPr id="22" name="TextBox 21"/>
          <p:cNvSpPr txBox="1"/>
          <p:nvPr/>
        </p:nvSpPr>
        <p:spPr>
          <a:xfrm>
            <a:off x="1886090" y="1766210"/>
            <a:ext cx="2612960" cy="507831"/>
          </a:xfrm>
          <a:prstGeom prst="rect">
            <a:avLst/>
          </a:prstGeom>
          <a:noFill/>
        </p:spPr>
        <p:txBody>
          <a:bodyPr wrap="square" rtlCol="0">
            <a:spAutoFit/>
          </a:bodyPr>
          <a:lstStyle/>
          <a:p>
            <a:pPr algn="ctr"/>
            <a:r>
              <a:rPr lang="en-US" sz="1350" dirty="0"/>
              <a:t>Fault elements and physical elements proven </a:t>
            </a:r>
            <a:endParaRPr lang="en-SG" sz="1350" i="1" dirty="0"/>
          </a:p>
        </p:txBody>
      </p:sp>
      <p:cxnSp>
        <p:nvCxnSpPr>
          <p:cNvPr id="17" name="Straight Connector 16"/>
          <p:cNvCxnSpPr/>
          <p:nvPr/>
        </p:nvCxnSpPr>
        <p:spPr>
          <a:xfrm flipH="1" flipV="1">
            <a:off x="6054438" y="3526324"/>
            <a:ext cx="772361" cy="544400"/>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6847033" y="1766210"/>
            <a:ext cx="2759237" cy="715581"/>
          </a:xfrm>
          <a:prstGeom prst="rect">
            <a:avLst/>
          </a:prstGeom>
          <a:noFill/>
        </p:spPr>
        <p:txBody>
          <a:bodyPr wrap="square" rtlCol="0">
            <a:spAutoFit/>
          </a:bodyPr>
          <a:lstStyle/>
          <a:p>
            <a:pPr algn="ctr"/>
            <a:r>
              <a:rPr lang="en-US" sz="1350" dirty="0"/>
              <a:t>Accused did or caused the physical elements negligently</a:t>
            </a:r>
            <a:endParaRPr lang="en-SG" sz="1350" i="1" dirty="0"/>
          </a:p>
          <a:p>
            <a:pPr algn="ctr"/>
            <a:endParaRPr lang="en-SG" sz="1350" i="1" dirty="0"/>
          </a:p>
        </p:txBody>
      </p:sp>
    </p:spTree>
    <p:extLst>
      <p:ext uri="{BB962C8B-B14F-4D97-AF65-F5344CB8AC3E}">
        <p14:creationId xmlns:p14="http://schemas.microsoft.com/office/powerpoint/2010/main" val="33505861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5223</TotalTime>
  <Words>348</Words>
  <Application>Microsoft Office PowerPoint</Application>
  <PresentationFormat>Widescreen</PresentationFormat>
  <Paragraphs>104</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Cheong Yuen (SUSS)</dc:creator>
  <cp:lastModifiedBy>Paul Cheong Yuen (SUSS)</cp:lastModifiedBy>
  <cp:revision>206</cp:revision>
  <dcterms:created xsi:type="dcterms:W3CDTF">2020-07-21T02:04:25Z</dcterms:created>
  <dcterms:modified xsi:type="dcterms:W3CDTF">2021-04-05T03:24:29Z</dcterms:modified>
</cp:coreProperties>
</file>