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8" r:id="rId2"/>
    <p:sldId id="259" r:id="rId3"/>
    <p:sldId id="260" r:id="rId4"/>
    <p:sldId id="261"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1" autoAdjust="0"/>
    <p:restoredTop sz="94660"/>
  </p:normalViewPr>
  <p:slideViewPr>
    <p:cSldViewPr snapToGrid="0">
      <p:cViewPr varScale="1">
        <p:scale>
          <a:sx n="64" d="100"/>
          <a:sy n="64" d="100"/>
        </p:scale>
        <p:origin x="6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9AB906-8BD4-40C9-AC7F-AF844E2BC5D7}" type="datetimeFigureOut">
              <a:rPr lang="en-SG" smtClean="0"/>
              <a:t>13/05/2022</a:t>
            </a:fld>
            <a:endParaRPr lang="en-S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S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S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DF4F83-5964-45C1-A196-5F00DB077E62}" type="slidenum">
              <a:rPr lang="en-SG" smtClean="0"/>
              <a:t>‹#›</a:t>
            </a:fld>
            <a:endParaRPr lang="en-SG"/>
          </a:p>
        </p:txBody>
      </p:sp>
    </p:spTree>
    <p:extLst>
      <p:ext uri="{BB962C8B-B14F-4D97-AF65-F5344CB8AC3E}">
        <p14:creationId xmlns:p14="http://schemas.microsoft.com/office/powerpoint/2010/main" val="32170577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4793810C-D4D8-BF4B-88DC-702947BA5C18}" type="slidenum">
              <a:rPr lang="en-US" smtClean="0"/>
              <a:t>4</a:t>
            </a:fld>
            <a:endParaRPr lang="en-US"/>
          </a:p>
        </p:txBody>
      </p:sp>
    </p:spTree>
    <p:extLst>
      <p:ext uri="{BB962C8B-B14F-4D97-AF65-F5344CB8AC3E}">
        <p14:creationId xmlns:p14="http://schemas.microsoft.com/office/powerpoint/2010/main" val="2578251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SG"/>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p>
            <a:fld id="{6B197F90-0441-4B64-8585-5E98CA0EEA28}" type="datetimeFigureOut">
              <a:rPr lang="en-SG" smtClean="0"/>
              <a:t>13/05/2022</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2788376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6B197F90-0441-4B64-8585-5E98CA0EEA28}" type="datetimeFigureOut">
              <a:rPr lang="en-SG" smtClean="0"/>
              <a:t>13/05/2022</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3551515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6B197F90-0441-4B64-8585-5E98CA0EEA28}" type="datetimeFigureOut">
              <a:rPr lang="en-SG" smtClean="0"/>
              <a:t>13/05/2022</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35740548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62472" y="631200"/>
            <a:ext cx="6315969" cy="1143000"/>
          </a:xfrm>
        </p:spPr>
        <p:txBody>
          <a:bodyPr/>
          <a:lstStyle/>
          <a:p>
            <a:r>
              <a:rPr lang="en-US" dirty="0" smtClean="0"/>
              <a:t>Click to edit </a:t>
            </a:r>
            <a:br>
              <a:rPr lang="en-US" dirty="0" smtClean="0"/>
            </a:br>
            <a:r>
              <a:rPr lang="en-US" dirty="0" smtClean="0"/>
              <a:t>Master title style</a:t>
            </a:r>
            <a:endParaRPr lang="en-US" dirty="0"/>
          </a:p>
        </p:txBody>
      </p:sp>
      <p:sp>
        <p:nvSpPr>
          <p:cNvPr id="3" name="Content Placeholder 2"/>
          <p:cNvSpPr>
            <a:spLocks noGrp="1"/>
          </p:cNvSpPr>
          <p:nvPr>
            <p:ph idx="1"/>
          </p:nvPr>
        </p:nvSpPr>
        <p:spPr>
          <a:xfrm>
            <a:off x="362472" y="2468792"/>
            <a:ext cx="11219928" cy="3410129"/>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2"/>
          <p:cNvSpPr>
            <a:spLocks noGrp="1"/>
          </p:cNvSpPr>
          <p:nvPr>
            <p:ph idx="13" hasCustomPrompt="1"/>
          </p:nvPr>
        </p:nvSpPr>
        <p:spPr>
          <a:xfrm>
            <a:off x="362472" y="1873794"/>
            <a:ext cx="11219929" cy="479551"/>
          </a:xfrm>
        </p:spPr>
        <p:txBody>
          <a:bodyPr>
            <a:noAutofit/>
          </a:bodyPr>
          <a:lstStyle>
            <a:lvl1pPr marL="0" indent="0">
              <a:buNone/>
              <a:defRPr sz="2700"/>
            </a:lvl1pPr>
          </a:lstStyle>
          <a:p>
            <a:pPr lvl="0"/>
            <a:r>
              <a:rPr lang="en-US" dirty="0" smtClean="0"/>
              <a:t>Subtitle here</a:t>
            </a:r>
          </a:p>
        </p:txBody>
      </p:sp>
      <p:pic>
        <p:nvPicPr>
          <p:cNvPr id="13" name="Picture 12" descr="Template01-08.png"/>
          <p:cNvPicPr>
            <a:picLocks noChangeAspect="1"/>
          </p:cNvPicPr>
          <p:nvPr userDrawn="1"/>
        </p:nvPicPr>
        <p:blipFill rotWithShape="1">
          <a:blip r:embed="rId2" cstate="screen">
            <a:extLst>
              <a:ext uri="{28A0092B-C50C-407E-A947-70E740481C1C}">
                <a14:useLocalDpi xmlns:a14="http://schemas.microsoft.com/office/drawing/2010/main"/>
              </a:ext>
            </a:extLst>
          </a:blip>
          <a:srcRect b="11321"/>
          <a:stretch/>
        </p:blipFill>
        <p:spPr>
          <a:xfrm>
            <a:off x="457201" y="-14596"/>
            <a:ext cx="107267" cy="572689"/>
          </a:xfrm>
          <a:prstGeom prst="rect">
            <a:avLst/>
          </a:prstGeom>
        </p:spPr>
      </p:pic>
      <p:sp>
        <p:nvSpPr>
          <p:cNvPr id="12"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b="1">
                <a:solidFill>
                  <a:schemeClr val="accent1"/>
                </a:solidFill>
              </a:defRPr>
            </a:lvl1pPr>
          </a:lstStyle>
          <a:p>
            <a:fld id="{90A975A2-2CAF-1E4C-96A5-ABC8FF055A64}" type="slidenum">
              <a:rPr lang="en-US" kern="0" smtClean="0"/>
              <a:pPr/>
              <a:t>‹#›</a:t>
            </a:fld>
            <a:endParaRPr lang="en-US" kern="0" dirty="0" smtClean="0"/>
          </a:p>
        </p:txBody>
      </p:sp>
    </p:spTree>
    <p:extLst>
      <p:ext uri="{BB962C8B-B14F-4D97-AF65-F5344CB8AC3E}">
        <p14:creationId xmlns:p14="http://schemas.microsoft.com/office/powerpoint/2010/main" val="782201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6B197F90-0441-4B64-8585-5E98CA0EEA28}" type="datetimeFigureOut">
              <a:rPr lang="en-SG" smtClean="0"/>
              <a:t>13/05/2022</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3727629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SG"/>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B197F90-0441-4B64-8585-5E98CA0EEA28}" type="datetimeFigureOut">
              <a:rPr lang="en-SG" smtClean="0"/>
              <a:t>13/05/2022</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2887140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4"/>
          <p:cNvSpPr>
            <a:spLocks noGrp="1"/>
          </p:cNvSpPr>
          <p:nvPr>
            <p:ph type="dt" sz="half" idx="10"/>
          </p:nvPr>
        </p:nvSpPr>
        <p:spPr/>
        <p:txBody>
          <a:bodyPr/>
          <a:lstStyle/>
          <a:p>
            <a:fld id="{6B197F90-0441-4B64-8585-5E98CA0EEA28}" type="datetimeFigureOut">
              <a:rPr lang="en-SG" smtClean="0"/>
              <a:t>13/05/2022</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2473265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SG"/>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6"/>
          <p:cNvSpPr>
            <a:spLocks noGrp="1"/>
          </p:cNvSpPr>
          <p:nvPr>
            <p:ph type="dt" sz="half" idx="10"/>
          </p:nvPr>
        </p:nvSpPr>
        <p:spPr/>
        <p:txBody>
          <a:bodyPr/>
          <a:lstStyle/>
          <a:p>
            <a:fld id="{6B197F90-0441-4B64-8585-5E98CA0EEA28}" type="datetimeFigureOut">
              <a:rPr lang="en-SG" smtClean="0"/>
              <a:t>13/05/2022</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40607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2"/>
          <p:cNvSpPr>
            <a:spLocks noGrp="1"/>
          </p:cNvSpPr>
          <p:nvPr>
            <p:ph type="dt" sz="half" idx="10"/>
          </p:nvPr>
        </p:nvSpPr>
        <p:spPr/>
        <p:txBody>
          <a:bodyPr/>
          <a:lstStyle/>
          <a:p>
            <a:fld id="{6B197F90-0441-4B64-8585-5E98CA0EEA28}" type="datetimeFigureOut">
              <a:rPr lang="en-SG" smtClean="0"/>
              <a:t>13/05/2022</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1010792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97F90-0441-4B64-8585-5E98CA0EEA28}" type="datetimeFigureOut">
              <a:rPr lang="en-SG" smtClean="0"/>
              <a:t>13/05/2022</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117681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SG"/>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B197F90-0441-4B64-8585-5E98CA0EEA28}" type="datetimeFigureOut">
              <a:rPr lang="en-SG" smtClean="0"/>
              <a:t>13/05/2022</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4261837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SG"/>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B197F90-0441-4B64-8585-5E98CA0EEA28}" type="datetimeFigureOut">
              <a:rPr lang="en-SG" smtClean="0"/>
              <a:t>13/05/2022</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517053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SG"/>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97F90-0441-4B64-8585-5E98CA0EEA28}" type="datetimeFigureOut">
              <a:rPr lang="en-SG" smtClean="0"/>
              <a:t>13/05/2022</a:t>
            </a:fld>
            <a:endParaRPr lang="en-SG"/>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F9AA06-7131-491C-BBBB-6DAFB356FE38}" type="slidenum">
              <a:rPr lang="en-SG" smtClean="0"/>
              <a:t>‹#›</a:t>
            </a:fld>
            <a:endParaRPr lang="en-SG"/>
          </a:p>
        </p:txBody>
      </p:sp>
    </p:spTree>
    <p:extLst>
      <p:ext uri="{BB962C8B-B14F-4D97-AF65-F5344CB8AC3E}">
        <p14:creationId xmlns:p14="http://schemas.microsoft.com/office/powerpoint/2010/main" val="2623114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tnp.sg/news/singapore/stiffer-penalties-crimes-against-vulnerable-victims"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56001" y="3612796"/>
            <a:ext cx="3041374" cy="369332"/>
          </a:xfrm>
          <a:prstGeom prst="rect">
            <a:avLst/>
          </a:prstGeom>
          <a:noFill/>
        </p:spPr>
        <p:txBody>
          <a:bodyPr wrap="square" rtlCol="0">
            <a:spAutoFit/>
          </a:bodyPr>
          <a:lstStyle/>
          <a:p>
            <a:pPr algn="ctr"/>
            <a:r>
              <a:rPr lang="en-US" dirty="0" smtClean="0"/>
              <a:t>Hurt, Grievous Hurt</a:t>
            </a:r>
            <a:endParaRPr lang="en-SG" dirty="0"/>
          </a:p>
        </p:txBody>
      </p:sp>
      <p:sp>
        <p:nvSpPr>
          <p:cNvPr id="9" name="TextBox 8"/>
          <p:cNvSpPr txBox="1"/>
          <p:nvPr/>
        </p:nvSpPr>
        <p:spPr>
          <a:xfrm>
            <a:off x="3855506" y="1470984"/>
            <a:ext cx="3041374" cy="1477328"/>
          </a:xfrm>
          <a:prstGeom prst="rect">
            <a:avLst/>
          </a:prstGeom>
          <a:noFill/>
        </p:spPr>
        <p:txBody>
          <a:bodyPr wrap="square" rtlCol="0">
            <a:spAutoFit/>
          </a:bodyPr>
          <a:lstStyle/>
          <a:p>
            <a:pPr algn="ctr"/>
            <a:r>
              <a:rPr lang="en-US" dirty="0" smtClean="0"/>
              <a:t>Hurt - Physical, psychological and emotional. </a:t>
            </a:r>
            <a:r>
              <a:rPr lang="en-US" dirty="0" err="1" smtClean="0"/>
              <a:t>Grievious</a:t>
            </a:r>
            <a:r>
              <a:rPr lang="en-US" dirty="0" smtClean="0"/>
              <a:t> hurt defined - Fracture or permanent injury etc. See s320 PC. </a:t>
            </a:r>
            <a:endParaRPr lang="en-SG" dirty="0"/>
          </a:p>
        </p:txBody>
      </p:sp>
      <p:sp>
        <p:nvSpPr>
          <p:cNvPr id="12" name="TextBox 11"/>
          <p:cNvSpPr txBox="1"/>
          <p:nvPr/>
        </p:nvSpPr>
        <p:spPr>
          <a:xfrm>
            <a:off x="527547" y="986287"/>
            <a:ext cx="3041374" cy="1477328"/>
          </a:xfrm>
          <a:prstGeom prst="rect">
            <a:avLst/>
          </a:prstGeom>
          <a:noFill/>
        </p:spPr>
        <p:txBody>
          <a:bodyPr wrap="square" rtlCol="0">
            <a:spAutoFit/>
          </a:bodyPr>
          <a:lstStyle/>
          <a:p>
            <a:pPr algn="ctr"/>
            <a:r>
              <a:rPr lang="en-US" dirty="0" smtClean="0"/>
              <a:t>VCGH s322 PC. Subjective – accused intended to cause or know that he was likely to cause grievous hurt. Read </a:t>
            </a:r>
            <a:r>
              <a:rPr lang="en-US" i="1" dirty="0" smtClean="0"/>
              <a:t>Koh Jing </a:t>
            </a:r>
            <a:r>
              <a:rPr lang="en-US" i="1" dirty="0" err="1" smtClean="0"/>
              <a:t>Kwang</a:t>
            </a:r>
            <a:endParaRPr lang="en-SG" i="1" dirty="0"/>
          </a:p>
        </p:txBody>
      </p:sp>
      <p:sp>
        <p:nvSpPr>
          <p:cNvPr id="13" name="TextBox 12"/>
          <p:cNvSpPr txBox="1"/>
          <p:nvPr/>
        </p:nvSpPr>
        <p:spPr>
          <a:xfrm>
            <a:off x="3658436" y="353550"/>
            <a:ext cx="3438939" cy="646331"/>
          </a:xfrm>
          <a:prstGeom prst="rect">
            <a:avLst/>
          </a:prstGeom>
          <a:noFill/>
        </p:spPr>
        <p:txBody>
          <a:bodyPr wrap="square" rtlCol="0">
            <a:spAutoFit/>
          </a:bodyPr>
          <a:lstStyle/>
          <a:p>
            <a:pPr algn="ctr"/>
            <a:r>
              <a:rPr lang="en-US" b="1" dirty="0" smtClean="0"/>
              <a:t>Seminar </a:t>
            </a:r>
            <a:r>
              <a:rPr lang="en-US" b="1" dirty="0"/>
              <a:t>4</a:t>
            </a:r>
            <a:r>
              <a:rPr lang="en-US" b="1" dirty="0" smtClean="0"/>
              <a:t> </a:t>
            </a:r>
            <a:r>
              <a:rPr lang="en-US" b="1" dirty="0" err="1" smtClean="0"/>
              <a:t>Mindmap</a:t>
            </a:r>
            <a:r>
              <a:rPr lang="en-US" b="1" dirty="0" smtClean="0"/>
              <a:t> – </a:t>
            </a:r>
          </a:p>
          <a:p>
            <a:pPr algn="ctr"/>
            <a:r>
              <a:rPr lang="en-US" b="1" dirty="0" smtClean="0"/>
              <a:t>Hurt and Grievous Hurt</a:t>
            </a:r>
            <a:endParaRPr lang="en-SG" b="1" dirty="0"/>
          </a:p>
        </p:txBody>
      </p:sp>
      <p:cxnSp>
        <p:nvCxnSpPr>
          <p:cNvPr id="16" name="Straight Connector 15"/>
          <p:cNvCxnSpPr/>
          <p:nvPr/>
        </p:nvCxnSpPr>
        <p:spPr>
          <a:xfrm flipH="1" flipV="1">
            <a:off x="1716096" y="2693289"/>
            <a:ext cx="11427" cy="548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flipV="1">
            <a:off x="5393521" y="2982006"/>
            <a:ext cx="13152" cy="518646"/>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flipV="1">
            <a:off x="6896880" y="2504800"/>
            <a:ext cx="1009214" cy="418421"/>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H="1" flipV="1">
            <a:off x="3568921" y="1358839"/>
            <a:ext cx="356534" cy="220579"/>
          </a:xfrm>
          <a:prstGeom prst="line">
            <a:avLst/>
          </a:prstGeom>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8134327" y="1027471"/>
            <a:ext cx="3041374" cy="1477328"/>
          </a:xfrm>
          <a:prstGeom prst="rect">
            <a:avLst/>
          </a:prstGeom>
          <a:noFill/>
        </p:spPr>
        <p:txBody>
          <a:bodyPr wrap="square" rtlCol="0">
            <a:spAutoFit/>
          </a:bodyPr>
          <a:lstStyle/>
          <a:p>
            <a:pPr algn="ctr"/>
            <a:r>
              <a:rPr lang="en-US" dirty="0" smtClean="0"/>
              <a:t>S320(h), as long as not able to carry out ordinary pursuits with the same degree of ease as he did before he was injured. </a:t>
            </a:r>
            <a:endParaRPr lang="en-SG" i="1" dirty="0"/>
          </a:p>
        </p:txBody>
      </p:sp>
      <p:cxnSp>
        <p:nvCxnSpPr>
          <p:cNvPr id="24" name="Straight Connector 23"/>
          <p:cNvCxnSpPr/>
          <p:nvPr/>
        </p:nvCxnSpPr>
        <p:spPr>
          <a:xfrm>
            <a:off x="8319052" y="3169863"/>
            <a:ext cx="11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6896880" y="1358839"/>
            <a:ext cx="1009214" cy="366112"/>
          </a:xfrm>
          <a:prstGeom prst="line">
            <a:avLst/>
          </a:prstGeom>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8201657" y="2685455"/>
            <a:ext cx="3041374" cy="1200329"/>
          </a:xfrm>
          <a:prstGeom prst="rect">
            <a:avLst/>
          </a:prstGeom>
          <a:noFill/>
        </p:spPr>
        <p:txBody>
          <a:bodyPr wrap="square" rtlCol="0">
            <a:spAutoFit/>
          </a:bodyPr>
          <a:lstStyle/>
          <a:p>
            <a:pPr algn="ctr"/>
            <a:r>
              <a:rPr lang="en-US" dirty="0" smtClean="0"/>
              <a:t>VCH s321 PC. Subjective – prove an intention to cause hurt or knowledge that hurt was likely. </a:t>
            </a:r>
            <a:endParaRPr lang="en-SG" dirty="0"/>
          </a:p>
        </p:txBody>
      </p:sp>
      <p:cxnSp>
        <p:nvCxnSpPr>
          <p:cNvPr id="35" name="Straight Connector 34"/>
          <p:cNvCxnSpPr/>
          <p:nvPr/>
        </p:nvCxnSpPr>
        <p:spPr>
          <a:xfrm flipH="1" flipV="1">
            <a:off x="9655014" y="4066440"/>
            <a:ext cx="13152" cy="518646"/>
          </a:xfrm>
          <a:prstGeom prst="line">
            <a:avLst/>
          </a:prstGeom>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617062" y="3391637"/>
            <a:ext cx="3041374" cy="2862322"/>
          </a:xfrm>
          <a:prstGeom prst="rect">
            <a:avLst/>
          </a:prstGeom>
          <a:noFill/>
        </p:spPr>
        <p:txBody>
          <a:bodyPr wrap="square" rtlCol="0">
            <a:spAutoFit/>
          </a:bodyPr>
          <a:lstStyle/>
          <a:p>
            <a:pPr algn="ctr"/>
            <a:r>
              <a:rPr lang="en-US" dirty="0" smtClean="0"/>
              <a:t>Actual knowledge, accused subjectively aware of the likelihood of grievous hurt. Inferring from objective acts and circumstances and what a reasonable person in accused’s person would do. Rashness or negligence was insufficient. Read </a:t>
            </a:r>
            <a:r>
              <a:rPr lang="en-US" i="1" dirty="0" smtClean="0"/>
              <a:t>Muhammad </a:t>
            </a:r>
            <a:r>
              <a:rPr lang="en-US" i="1" dirty="0" err="1" smtClean="0"/>
              <a:t>Khalis</a:t>
            </a:r>
            <a:r>
              <a:rPr lang="en-US" i="1" dirty="0" smtClean="0"/>
              <a:t> bin </a:t>
            </a:r>
            <a:r>
              <a:rPr lang="en-US" i="1" dirty="0" err="1" smtClean="0"/>
              <a:t>Ramlee</a:t>
            </a:r>
            <a:endParaRPr lang="en-SG" i="1" dirty="0"/>
          </a:p>
        </p:txBody>
      </p:sp>
      <p:sp>
        <p:nvSpPr>
          <p:cNvPr id="39" name="TextBox 38"/>
          <p:cNvSpPr txBox="1"/>
          <p:nvPr/>
        </p:nvSpPr>
        <p:spPr>
          <a:xfrm>
            <a:off x="8330652" y="4666509"/>
            <a:ext cx="3041374" cy="1200329"/>
          </a:xfrm>
          <a:prstGeom prst="rect">
            <a:avLst/>
          </a:prstGeom>
          <a:noFill/>
        </p:spPr>
        <p:txBody>
          <a:bodyPr wrap="square" rtlCol="0">
            <a:spAutoFit/>
          </a:bodyPr>
          <a:lstStyle/>
          <a:p>
            <a:pPr algn="ctr"/>
            <a:r>
              <a:rPr lang="en-US" dirty="0" smtClean="0"/>
              <a:t>Accused need not intend the exact form of hurt as long as intended to cause some form of hurt. Read </a:t>
            </a:r>
            <a:r>
              <a:rPr lang="en-US" i="1" dirty="0" smtClean="0"/>
              <a:t>Low Song </a:t>
            </a:r>
            <a:r>
              <a:rPr lang="en-US" i="1" dirty="0" err="1" smtClean="0"/>
              <a:t>Chye</a:t>
            </a:r>
            <a:endParaRPr lang="en-SG" i="1" dirty="0"/>
          </a:p>
        </p:txBody>
      </p:sp>
      <p:cxnSp>
        <p:nvCxnSpPr>
          <p:cNvPr id="45" name="Straight Connector 44"/>
          <p:cNvCxnSpPr/>
          <p:nvPr/>
        </p:nvCxnSpPr>
        <p:spPr>
          <a:xfrm flipH="1" flipV="1">
            <a:off x="5406673" y="4127966"/>
            <a:ext cx="13152" cy="518646"/>
          </a:xfrm>
          <a:prstGeom prst="line">
            <a:avLst/>
          </a:prstGeom>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4056001" y="4822798"/>
            <a:ext cx="3041374" cy="1200329"/>
          </a:xfrm>
          <a:prstGeom prst="rect">
            <a:avLst/>
          </a:prstGeom>
          <a:noFill/>
        </p:spPr>
        <p:txBody>
          <a:bodyPr wrap="square" rtlCol="0">
            <a:spAutoFit/>
          </a:bodyPr>
          <a:lstStyle/>
          <a:p>
            <a:pPr algn="ctr"/>
            <a:r>
              <a:rPr lang="en-US" dirty="0" smtClean="0"/>
              <a:t>New sections s323A – VCH which results in grievous hurt caused. No intention to cause grievous hurt</a:t>
            </a:r>
            <a:r>
              <a:rPr lang="en-US" smtClean="0"/>
              <a:t>. </a:t>
            </a:r>
            <a:endParaRPr lang="en-SG" i="1" dirty="0"/>
          </a:p>
        </p:txBody>
      </p:sp>
    </p:spTree>
    <p:extLst>
      <p:ext uri="{BB962C8B-B14F-4D97-AF65-F5344CB8AC3E}">
        <p14:creationId xmlns:p14="http://schemas.microsoft.com/office/powerpoint/2010/main" val="2243012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55506" y="2224188"/>
            <a:ext cx="3041374" cy="369332"/>
          </a:xfrm>
          <a:prstGeom prst="rect">
            <a:avLst/>
          </a:prstGeom>
          <a:noFill/>
        </p:spPr>
        <p:txBody>
          <a:bodyPr wrap="square" rtlCol="0">
            <a:spAutoFit/>
          </a:bodyPr>
          <a:lstStyle/>
          <a:p>
            <a:pPr algn="ctr"/>
            <a:r>
              <a:rPr lang="en-US" dirty="0" smtClean="0"/>
              <a:t>Criminal Force</a:t>
            </a:r>
            <a:endParaRPr lang="en-SG" dirty="0"/>
          </a:p>
        </p:txBody>
      </p:sp>
      <p:sp>
        <p:nvSpPr>
          <p:cNvPr id="6" name="TextBox 5"/>
          <p:cNvSpPr txBox="1"/>
          <p:nvPr/>
        </p:nvSpPr>
        <p:spPr>
          <a:xfrm>
            <a:off x="124324" y="2224188"/>
            <a:ext cx="3041374" cy="1477328"/>
          </a:xfrm>
          <a:prstGeom prst="rect">
            <a:avLst/>
          </a:prstGeom>
          <a:noFill/>
        </p:spPr>
        <p:txBody>
          <a:bodyPr wrap="square" rtlCol="0">
            <a:spAutoFit/>
          </a:bodyPr>
          <a:lstStyle/>
          <a:p>
            <a:pPr algn="ctr"/>
            <a:r>
              <a:rPr lang="en-US" dirty="0"/>
              <a:t>S90 PC – consent is not consent if under fear, misconception, unsound mind, child under 12 years old etc. </a:t>
            </a:r>
            <a:endParaRPr lang="en-SG" dirty="0"/>
          </a:p>
        </p:txBody>
      </p:sp>
      <p:sp>
        <p:nvSpPr>
          <p:cNvPr id="9" name="TextBox 8"/>
          <p:cNvSpPr txBox="1"/>
          <p:nvPr/>
        </p:nvSpPr>
        <p:spPr>
          <a:xfrm>
            <a:off x="3855506" y="1076297"/>
            <a:ext cx="3041374" cy="369332"/>
          </a:xfrm>
          <a:prstGeom prst="rect">
            <a:avLst/>
          </a:prstGeom>
          <a:noFill/>
        </p:spPr>
        <p:txBody>
          <a:bodyPr wrap="square" rtlCol="0">
            <a:spAutoFit/>
          </a:bodyPr>
          <a:lstStyle/>
          <a:p>
            <a:pPr algn="ctr"/>
            <a:r>
              <a:rPr lang="en-US" dirty="0" smtClean="0"/>
              <a:t>s350PC</a:t>
            </a:r>
            <a:endParaRPr lang="en-SG" dirty="0"/>
          </a:p>
        </p:txBody>
      </p:sp>
      <p:sp>
        <p:nvSpPr>
          <p:cNvPr id="12" name="TextBox 11"/>
          <p:cNvSpPr txBox="1"/>
          <p:nvPr/>
        </p:nvSpPr>
        <p:spPr>
          <a:xfrm>
            <a:off x="7659983" y="2203306"/>
            <a:ext cx="3041374" cy="923330"/>
          </a:xfrm>
          <a:prstGeom prst="rect">
            <a:avLst/>
          </a:prstGeom>
          <a:noFill/>
        </p:spPr>
        <p:txBody>
          <a:bodyPr wrap="square" rtlCol="0">
            <a:spAutoFit/>
          </a:bodyPr>
          <a:lstStyle/>
          <a:p>
            <a:pPr algn="ctr"/>
            <a:r>
              <a:rPr lang="en-US" dirty="0" smtClean="0"/>
              <a:t>Intentional use of force. Not knowingly, Rashly or Negligently.  </a:t>
            </a:r>
            <a:endParaRPr lang="en-SG" i="1" dirty="0"/>
          </a:p>
        </p:txBody>
      </p:sp>
      <p:sp>
        <p:nvSpPr>
          <p:cNvPr id="13" name="TextBox 12"/>
          <p:cNvSpPr txBox="1"/>
          <p:nvPr/>
        </p:nvSpPr>
        <p:spPr>
          <a:xfrm>
            <a:off x="3658436" y="353550"/>
            <a:ext cx="3438939" cy="646331"/>
          </a:xfrm>
          <a:prstGeom prst="rect">
            <a:avLst/>
          </a:prstGeom>
          <a:noFill/>
        </p:spPr>
        <p:txBody>
          <a:bodyPr wrap="square" rtlCol="0">
            <a:spAutoFit/>
          </a:bodyPr>
          <a:lstStyle/>
          <a:p>
            <a:pPr algn="ctr"/>
            <a:r>
              <a:rPr lang="en-US" b="1" dirty="0" smtClean="0"/>
              <a:t>Seminar </a:t>
            </a:r>
            <a:r>
              <a:rPr lang="en-US" b="1" dirty="0"/>
              <a:t>4</a:t>
            </a:r>
            <a:r>
              <a:rPr lang="en-US" b="1" dirty="0" smtClean="0"/>
              <a:t> </a:t>
            </a:r>
            <a:r>
              <a:rPr lang="en-US" b="1" dirty="0" err="1" smtClean="0"/>
              <a:t>Mindmap</a:t>
            </a:r>
            <a:r>
              <a:rPr lang="en-US" b="1" dirty="0" smtClean="0"/>
              <a:t> – </a:t>
            </a:r>
          </a:p>
          <a:p>
            <a:pPr algn="ctr"/>
            <a:r>
              <a:rPr lang="en-US" b="1" dirty="0" smtClean="0"/>
              <a:t>Criminal Force</a:t>
            </a:r>
            <a:endParaRPr lang="en-SG" b="1" dirty="0"/>
          </a:p>
        </p:txBody>
      </p:sp>
      <p:cxnSp>
        <p:nvCxnSpPr>
          <p:cNvPr id="16" name="Straight Connector 15"/>
          <p:cNvCxnSpPr/>
          <p:nvPr/>
        </p:nvCxnSpPr>
        <p:spPr>
          <a:xfrm flipV="1">
            <a:off x="6369604" y="2380872"/>
            <a:ext cx="1054551" cy="95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flipV="1">
            <a:off x="5438672" y="1778440"/>
            <a:ext cx="10816" cy="355199"/>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23" idx="0"/>
          </p:cNvCxnSpPr>
          <p:nvPr/>
        </p:nvCxnSpPr>
        <p:spPr>
          <a:xfrm flipV="1">
            <a:off x="5449488" y="3046527"/>
            <a:ext cx="0" cy="852326"/>
          </a:xfrm>
          <a:prstGeom prst="line">
            <a:avLst/>
          </a:prstGeom>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928801" y="3898853"/>
            <a:ext cx="3041374" cy="1754326"/>
          </a:xfrm>
          <a:prstGeom prst="rect">
            <a:avLst/>
          </a:prstGeom>
          <a:noFill/>
        </p:spPr>
        <p:txBody>
          <a:bodyPr wrap="square" rtlCol="0">
            <a:spAutoFit/>
          </a:bodyPr>
          <a:lstStyle/>
          <a:p>
            <a:pPr algn="ctr"/>
            <a:r>
              <a:rPr lang="en-US" dirty="0" smtClean="0"/>
              <a:t>Definition of criminal force is wide and does not necessarily equate with violence. E.g. grabbing a pen repeatedly and tugging at victim’s shirt. Read </a:t>
            </a:r>
            <a:r>
              <a:rPr lang="en-US" i="1" dirty="0" smtClean="0"/>
              <a:t>Goh </a:t>
            </a:r>
            <a:r>
              <a:rPr lang="en-US" i="1" dirty="0" err="1" smtClean="0"/>
              <a:t>Ang</a:t>
            </a:r>
            <a:r>
              <a:rPr lang="en-US" i="1" dirty="0" smtClean="0"/>
              <a:t> </a:t>
            </a:r>
            <a:r>
              <a:rPr lang="en-US" i="1" dirty="0" err="1" smtClean="0"/>
              <a:t>Huat</a:t>
            </a:r>
            <a:endParaRPr lang="en-SG" i="1" dirty="0"/>
          </a:p>
        </p:txBody>
      </p:sp>
      <p:cxnSp>
        <p:nvCxnSpPr>
          <p:cNvPr id="24" name="Straight Connector 23"/>
          <p:cNvCxnSpPr/>
          <p:nvPr/>
        </p:nvCxnSpPr>
        <p:spPr>
          <a:xfrm>
            <a:off x="8319052" y="3169863"/>
            <a:ext cx="11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flipV="1">
            <a:off x="3030765" y="2408854"/>
            <a:ext cx="1334499" cy="20129"/>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8020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55506" y="2224188"/>
            <a:ext cx="3041374" cy="369332"/>
          </a:xfrm>
          <a:prstGeom prst="rect">
            <a:avLst/>
          </a:prstGeom>
          <a:noFill/>
        </p:spPr>
        <p:txBody>
          <a:bodyPr wrap="square" rtlCol="0">
            <a:spAutoFit/>
          </a:bodyPr>
          <a:lstStyle/>
          <a:p>
            <a:pPr algn="ctr"/>
            <a:r>
              <a:rPr lang="en-US" dirty="0" smtClean="0"/>
              <a:t>Criminal Intimidation</a:t>
            </a:r>
            <a:endParaRPr lang="en-SG" dirty="0"/>
          </a:p>
        </p:txBody>
      </p:sp>
      <p:sp>
        <p:nvSpPr>
          <p:cNvPr id="9" name="TextBox 8"/>
          <p:cNvSpPr txBox="1"/>
          <p:nvPr/>
        </p:nvSpPr>
        <p:spPr>
          <a:xfrm>
            <a:off x="3855506" y="1076297"/>
            <a:ext cx="3041374" cy="369332"/>
          </a:xfrm>
          <a:prstGeom prst="rect">
            <a:avLst/>
          </a:prstGeom>
          <a:noFill/>
        </p:spPr>
        <p:txBody>
          <a:bodyPr wrap="square" rtlCol="0">
            <a:spAutoFit/>
          </a:bodyPr>
          <a:lstStyle/>
          <a:p>
            <a:pPr algn="ctr"/>
            <a:r>
              <a:rPr lang="en-US" dirty="0" smtClean="0"/>
              <a:t>S503 PC</a:t>
            </a:r>
            <a:endParaRPr lang="en-SG" dirty="0"/>
          </a:p>
        </p:txBody>
      </p:sp>
      <p:sp>
        <p:nvSpPr>
          <p:cNvPr id="13" name="TextBox 12"/>
          <p:cNvSpPr txBox="1"/>
          <p:nvPr/>
        </p:nvSpPr>
        <p:spPr>
          <a:xfrm>
            <a:off x="3658436" y="353550"/>
            <a:ext cx="3438939" cy="646331"/>
          </a:xfrm>
          <a:prstGeom prst="rect">
            <a:avLst/>
          </a:prstGeom>
          <a:noFill/>
        </p:spPr>
        <p:txBody>
          <a:bodyPr wrap="square" rtlCol="0">
            <a:spAutoFit/>
          </a:bodyPr>
          <a:lstStyle/>
          <a:p>
            <a:pPr algn="ctr"/>
            <a:r>
              <a:rPr lang="en-US" b="1" dirty="0" smtClean="0"/>
              <a:t>Seminar </a:t>
            </a:r>
            <a:r>
              <a:rPr lang="en-US" b="1" dirty="0"/>
              <a:t>4</a:t>
            </a:r>
            <a:r>
              <a:rPr lang="en-US" b="1" dirty="0" smtClean="0"/>
              <a:t> </a:t>
            </a:r>
            <a:r>
              <a:rPr lang="en-US" b="1" dirty="0" err="1" smtClean="0"/>
              <a:t>Mindmap</a:t>
            </a:r>
            <a:r>
              <a:rPr lang="en-US" b="1" dirty="0" smtClean="0"/>
              <a:t> – </a:t>
            </a:r>
          </a:p>
          <a:p>
            <a:pPr algn="ctr"/>
            <a:r>
              <a:rPr lang="en-US" b="1" dirty="0" smtClean="0"/>
              <a:t>Criminal Intimidation</a:t>
            </a:r>
            <a:endParaRPr lang="en-SG" b="1" dirty="0"/>
          </a:p>
        </p:txBody>
      </p:sp>
      <p:cxnSp>
        <p:nvCxnSpPr>
          <p:cNvPr id="19" name="Straight Connector 18"/>
          <p:cNvCxnSpPr/>
          <p:nvPr/>
        </p:nvCxnSpPr>
        <p:spPr>
          <a:xfrm flipH="1" flipV="1">
            <a:off x="5376193" y="1831410"/>
            <a:ext cx="10816" cy="35519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8319052" y="3169863"/>
            <a:ext cx="11600"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6694041" y="4191020"/>
            <a:ext cx="4014767" cy="1754326"/>
          </a:xfrm>
          <a:prstGeom prst="rect">
            <a:avLst/>
          </a:prstGeom>
          <a:noFill/>
        </p:spPr>
        <p:txBody>
          <a:bodyPr wrap="square" rtlCol="0">
            <a:spAutoFit/>
          </a:bodyPr>
          <a:lstStyle/>
          <a:p>
            <a:pPr algn="ctr"/>
            <a:r>
              <a:rPr lang="en-US" dirty="0" smtClean="0"/>
              <a:t>Threat as specified with intent to cause alarm to the person threatened, commission of an act the person threatened is not legally bound to do or omission of an act the person threatened is legally entitled to do</a:t>
            </a:r>
            <a:endParaRPr lang="en-SG" i="1" dirty="0"/>
          </a:p>
        </p:txBody>
      </p:sp>
      <p:cxnSp>
        <p:nvCxnSpPr>
          <p:cNvPr id="20" name="Straight Connector 19"/>
          <p:cNvCxnSpPr/>
          <p:nvPr/>
        </p:nvCxnSpPr>
        <p:spPr>
          <a:xfrm flipH="1">
            <a:off x="3855506" y="2919580"/>
            <a:ext cx="559086" cy="1135184"/>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615656" y="4191020"/>
            <a:ext cx="5245319" cy="923330"/>
          </a:xfrm>
          <a:prstGeom prst="rect">
            <a:avLst/>
          </a:prstGeom>
          <a:noFill/>
        </p:spPr>
        <p:txBody>
          <a:bodyPr wrap="square" rtlCol="0">
            <a:spAutoFit/>
          </a:bodyPr>
          <a:lstStyle/>
          <a:p>
            <a:pPr algn="ctr"/>
            <a:r>
              <a:rPr lang="en-US" dirty="0" smtClean="0"/>
              <a:t>Victim need not experience alarm, distress or other emotional state. Read </a:t>
            </a:r>
            <a:r>
              <a:rPr lang="en-US" i="1" dirty="0" smtClean="0"/>
              <a:t>Ye Lin </a:t>
            </a:r>
            <a:r>
              <a:rPr lang="en-US" i="1" dirty="0" err="1" smtClean="0"/>
              <a:t>Myint</a:t>
            </a:r>
            <a:endParaRPr lang="en-SG" i="1" dirty="0"/>
          </a:p>
          <a:p>
            <a:pPr algn="ctr"/>
            <a:endParaRPr lang="en-SG" i="1" dirty="0"/>
          </a:p>
        </p:txBody>
      </p:sp>
      <p:cxnSp>
        <p:nvCxnSpPr>
          <p:cNvPr id="25" name="Straight Connector 24"/>
          <p:cNvCxnSpPr/>
          <p:nvPr/>
        </p:nvCxnSpPr>
        <p:spPr>
          <a:xfrm>
            <a:off x="6594764" y="2919580"/>
            <a:ext cx="711200" cy="113518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3999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dirty="0"/>
          </a:p>
        </p:txBody>
      </p:sp>
      <p:sp>
        <p:nvSpPr>
          <p:cNvPr id="4" name="Content Placeholder 3"/>
          <p:cNvSpPr>
            <a:spLocks noGrp="1"/>
          </p:cNvSpPr>
          <p:nvPr>
            <p:ph idx="13"/>
          </p:nvPr>
        </p:nvSpPr>
        <p:spPr/>
        <p:txBody>
          <a:bodyPr/>
          <a:lstStyle/>
          <a:p>
            <a:endParaRPr lang="en-SG"/>
          </a:p>
        </p:txBody>
      </p:sp>
      <p:sp>
        <p:nvSpPr>
          <p:cNvPr id="5" name="Slide Number Placeholder 4"/>
          <p:cNvSpPr>
            <a:spLocks noGrp="1"/>
          </p:cNvSpPr>
          <p:nvPr>
            <p:ph type="sldNum" sz="quarter" idx="4"/>
          </p:nvPr>
        </p:nvSpPr>
        <p:spPr/>
        <p:txBody>
          <a:bodyPr/>
          <a:lstStyle/>
          <a:p>
            <a:fld id="{90A975A2-2CAF-1E4C-96A5-ABC8FF055A64}" type="slidenum">
              <a:rPr lang="en-US" kern="0" smtClean="0"/>
              <a:pPr/>
              <a:t>4</a:t>
            </a:fld>
            <a:endParaRPr lang="en-US" kern="0" dirty="0" smtClean="0"/>
          </a:p>
        </p:txBody>
      </p:sp>
      <p:sp>
        <p:nvSpPr>
          <p:cNvPr id="3" name="Content Placeholder 2"/>
          <p:cNvSpPr>
            <a:spLocks noGrp="1"/>
          </p:cNvSpPr>
          <p:nvPr>
            <p:ph idx="1"/>
          </p:nvPr>
        </p:nvSpPr>
        <p:spPr/>
        <p:txBody>
          <a:bodyPr/>
          <a:lstStyle/>
          <a:p>
            <a:r>
              <a:rPr lang="en-US" i="1" smtClean="0"/>
              <a:t>Discuss</a:t>
            </a:r>
            <a:r>
              <a:rPr lang="en-US" smtClean="0"/>
              <a:t> </a:t>
            </a:r>
            <a:r>
              <a:rPr lang="en-US" dirty="0" smtClean="0"/>
              <a:t>amendments to sections 73, 74, 74A-74E, 304B, 305C, 323A, 335A-335B</a:t>
            </a:r>
          </a:p>
          <a:p>
            <a:r>
              <a:rPr lang="en-SG" dirty="0">
                <a:hlinkClick r:id="rId3"/>
              </a:rPr>
              <a:t>https://</a:t>
            </a:r>
            <a:r>
              <a:rPr lang="en-SG" dirty="0" smtClean="0">
                <a:hlinkClick r:id="rId3"/>
              </a:rPr>
              <a:t>www.tnp.sg/news/singapore/stiffer-penalties-crimes-against-vulnerable-victims</a:t>
            </a:r>
            <a:r>
              <a:rPr lang="en-SG" dirty="0" smtClean="0"/>
              <a:t> </a:t>
            </a:r>
            <a:endParaRPr lang="en-SG" dirty="0"/>
          </a:p>
        </p:txBody>
      </p:sp>
    </p:spTree>
    <p:extLst>
      <p:ext uri="{BB962C8B-B14F-4D97-AF65-F5344CB8AC3E}">
        <p14:creationId xmlns:p14="http://schemas.microsoft.com/office/powerpoint/2010/main" val="30479930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1928</TotalTime>
  <Words>349</Words>
  <Application>Microsoft Office PowerPoint</Application>
  <PresentationFormat>Widescreen</PresentationFormat>
  <Paragraphs>27</Paragraphs>
  <Slides>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Cheong Yuen (SUSS)</dc:creator>
  <cp:lastModifiedBy>Paul Cheong Yuen (SUSS)</cp:lastModifiedBy>
  <cp:revision>100</cp:revision>
  <dcterms:created xsi:type="dcterms:W3CDTF">2020-07-21T02:04:25Z</dcterms:created>
  <dcterms:modified xsi:type="dcterms:W3CDTF">2022-05-13T03:19:00Z</dcterms:modified>
</cp:coreProperties>
</file>