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4" d="100"/>
          <a:sy n="64" d="100"/>
        </p:scale>
        <p:origin x="6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78837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55151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57405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372762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197F90-0441-4B64-8585-5E98CA0EEA28}" type="datetimeFigureOut">
              <a:rPr lang="en-SG" smtClean="0"/>
              <a:t>13/05/2022</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88714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6B197F90-0441-4B64-8585-5E98CA0EEA28}" type="datetimeFigureOut">
              <a:rPr lang="en-SG" smtClean="0"/>
              <a:t>13/05/2022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247326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6B197F90-0441-4B64-8585-5E98CA0EEA28}" type="datetimeFigureOut">
              <a:rPr lang="en-SG" smtClean="0"/>
              <a:t>13/05/2022</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4060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6B197F90-0441-4B64-8585-5E98CA0EEA28}" type="datetimeFigureOut">
              <a:rPr lang="en-SG" smtClean="0"/>
              <a:t>13/05/2022</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101079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97F90-0441-4B64-8585-5E98CA0EEA28}" type="datetimeFigureOut">
              <a:rPr lang="en-SG" smtClean="0"/>
              <a:t>13/05/2022</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11768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197F90-0441-4B64-8585-5E98CA0EEA28}" type="datetimeFigureOut">
              <a:rPr lang="en-SG" smtClean="0"/>
              <a:t>13/05/2022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426183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197F90-0441-4B64-8585-5E98CA0EEA28}" type="datetimeFigureOut">
              <a:rPr lang="en-SG" smtClean="0"/>
              <a:t>13/05/2022</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0F9AA06-7131-491C-BBBB-6DAFB356FE38}" type="slidenum">
              <a:rPr lang="en-SG" smtClean="0"/>
              <a:t>‹#›</a:t>
            </a:fld>
            <a:endParaRPr lang="en-SG"/>
          </a:p>
        </p:txBody>
      </p:sp>
    </p:spTree>
    <p:extLst>
      <p:ext uri="{BB962C8B-B14F-4D97-AF65-F5344CB8AC3E}">
        <p14:creationId xmlns:p14="http://schemas.microsoft.com/office/powerpoint/2010/main" val="51705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97F90-0441-4B64-8585-5E98CA0EEA28}" type="datetimeFigureOut">
              <a:rPr lang="en-SG" smtClean="0"/>
              <a:t>13/05/2022</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9AA06-7131-491C-BBBB-6DAFB356FE38}" type="slidenum">
              <a:rPr lang="en-SG" smtClean="0"/>
              <a:t>‹#›</a:t>
            </a:fld>
            <a:endParaRPr lang="en-SG"/>
          </a:p>
        </p:txBody>
      </p:sp>
    </p:spTree>
    <p:extLst>
      <p:ext uri="{BB962C8B-B14F-4D97-AF65-F5344CB8AC3E}">
        <p14:creationId xmlns:p14="http://schemas.microsoft.com/office/powerpoint/2010/main" val="2623114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15906" y="2527046"/>
            <a:ext cx="3041374" cy="646331"/>
          </a:xfrm>
          <a:prstGeom prst="rect">
            <a:avLst/>
          </a:prstGeom>
          <a:noFill/>
        </p:spPr>
        <p:txBody>
          <a:bodyPr wrap="square" rtlCol="0">
            <a:spAutoFit/>
          </a:bodyPr>
          <a:lstStyle/>
          <a:p>
            <a:pPr algn="ctr"/>
            <a:r>
              <a:rPr lang="en-US" dirty="0" smtClean="0"/>
              <a:t>Exceptions to Murder – Consent </a:t>
            </a:r>
            <a:endParaRPr lang="en-SG" dirty="0"/>
          </a:p>
        </p:txBody>
      </p:sp>
      <p:sp>
        <p:nvSpPr>
          <p:cNvPr id="6" name="TextBox 5"/>
          <p:cNvSpPr txBox="1"/>
          <p:nvPr/>
        </p:nvSpPr>
        <p:spPr>
          <a:xfrm>
            <a:off x="4056001" y="4382382"/>
            <a:ext cx="3041374" cy="1754326"/>
          </a:xfrm>
          <a:prstGeom prst="rect">
            <a:avLst/>
          </a:prstGeom>
          <a:noFill/>
        </p:spPr>
        <p:txBody>
          <a:bodyPr wrap="square" rtlCol="0">
            <a:spAutoFit/>
          </a:bodyPr>
          <a:lstStyle/>
          <a:p>
            <a:pPr algn="ctr"/>
            <a:r>
              <a:rPr lang="en-US" dirty="0" smtClean="0"/>
              <a:t>Consent unequivocal, unconditional, clearest indication that such consent is given and existed before and right up to the time of killing. Read </a:t>
            </a:r>
            <a:r>
              <a:rPr lang="en-US" i="1" dirty="0" smtClean="0"/>
              <a:t>Leong Siew </a:t>
            </a:r>
            <a:r>
              <a:rPr lang="en-US" i="1" dirty="0" err="1" smtClean="0"/>
              <a:t>Chor</a:t>
            </a:r>
            <a:endParaRPr lang="en-SG" i="1" dirty="0"/>
          </a:p>
        </p:txBody>
      </p:sp>
      <p:sp>
        <p:nvSpPr>
          <p:cNvPr id="9" name="TextBox 8"/>
          <p:cNvSpPr txBox="1"/>
          <p:nvPr/>
        </p:nvSpPr>
        <p:spPr>
          <a:xfrm>
            <a:off x="3855506" y="1076297"/>
            <a:ext cx="3041374" cy="646331"/>
          </a:xfrm>
          <a:prstGeom prst="rect">
            <a:avLst/>
          </a:prstGeom>
          <a:noFill/>
        </p:spPr>
        <p:txBody>
          <a:bodyPr wrap="square" rtlCol="0">
            <a:spAutoFit/>
          </a:bodyPr>
          <a:lstStyle/>
          <a:p>
            <a:pPr algn="ctr"/>
            <a:r>
              <a:rPr lang="en-US" dirty="0" smtClean="0"/>
              <a:t>BOP on defendant to prove exceptions</a:t>
            </a:r>
            <a:endParaRPr lang="en-SG" dirty="0"/>
          </a:p>
        </p:txBody>
      </p:sp>
      <p:sp>
        <p:nvSpPr>
          <p:cNvPr id="12" name="TextBox 11"/>
          <p:cNvSpPr txBox="1"/>
          <p:nvPr/>
        </p:nvSpPr>
        <p:spPr>
          <a:xfrm>
            <a:off x="132092" y="1076297"/>
            <a:ext cx="3041374" cy="1477328"/>
          </a:xfrm>
          <a:prstGeom prst="rect">
            <a:avLst/>
          </a:prstGeom>
          <a:noFill/>
        </p:spPr>
        <p:txBody>
          <a:bodyPr wrap="square" rtlCol="0">
            <a:spAutoFit/>
          </a:bodyPr>
          <a:lstStyle/>
          <a:p>
            <a:pPr algn="ctr"/>
            <a:r>
              <a:rPr lang="en-US" dirty="0" smtClean="0"/>
              <a:t>S90 PC – consent is not consent if under fear, misconception, unsound mind, child under 12 years old etc. </a:t>
            </a:r>
            <a:endParaRPr lang="en-SG"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a:t>
            </a:r>
            <a:r>
              <a:rPr lang="en-US" b="1" dirty="0" smtClean="0"/>
              <a:t>7 </a:t>
            </a:r>
            <a:r>
              <a:rPr lang="en-US" b="1" dirty="0" err="1" smtClean="0"/>
              <a:t>Mindmap</a:t>
            </a:r>
            <a:r>
              <a:rPr lang="en-US" b="1" dirty="0" smtClean="0"/>
              <a:t> – Murder – Exceptions Part II</a:t>
            </a:r>
            <a:endParaRPr lang="en-SG" b="1" dirty="0"/>
          </a:p>
        </p:txBody>
      </p:sp>
      <p:cxnSp>
        <p:nvCxnSpPr>
          <p:cNvPr id="16" name="Straight Connector 15"/>
          <p:cNvCxnSpPr/>
          <p:nvPr/>
        </p:nvCxnSpPr>
        <p:spPr>
          <a:xfrm flipV="1">
            <a:off x="9299129" y="1679805"/>
            <a:ext cx="9008" cy="907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5429978" y="1787344"/>
            <a:ext cx="13152" cy="5186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5442126" y="3250708"/>
            <a:ext cx="10631" cy="80990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3306051" y="1756220"/>
            <a:ext cx="883901" cy="748579"/>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850676" y="1148306"/>
            <a:ext cx="3041374" cy="369332"/>
          </a:xfrm>
          <a:prstGeom prst="rect">
            <a:avLst/>
          </a:prstGeom>
          <a:noFill/>
        </p:spPr>
        <p:txBody>
          <a:bodyPr wrap="square" rtlCol="0">
            <a:spAutoFit/>
          </a:bodyPr>
          <a:lstStyle/>
          <a:p>
            <a:pPr algn="ctr"/>
            <a:r>
              <a:rPr lang="en-US" dirty="0" smtClean="0"/>
              <a:t>Above 18 years of age</a:t>
            </a:r>
            <a:endParaRPr lang="en-SG" i="1" dirty="0"/>
          </a:p>
        </p:txBody>
      </p: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7029465" y="1679804"/>
            <a:ext cx="996935" cy="798466"/>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850676" y="2708990"/>
            <a:ext cx="3041374" cy="1477328"/>
          </a:xfrm>
          <a:prstGeom prst="rect">
            <a:avLst/>
          </a:prstGeom>
          <a:noFill/>
        </p:spPr>
        <p:txBody>
          <a:bodyPr wrap="square" rtlCol="0">
            <a:spAutoFit/>
          </a:bodyPr>
          <a:lstStyle/>
          <a:p>
            <a:pPr algn="ctr"/>
            <a:r>
              <a:rPr lang="en-US" dirty="0" smtClean="0"/>
              <a:t>If below 18 years of age or lack mental capacity, consider s305 PC (abetment of suicide of minor or person lacking capacity)</a:t>
            </a:r>
            <a:endParaRPr lang="en-SG" dirty="0"/>
          </a:p>
        </p:txBody>
      </p:sp>
    </p:spTree>
    <p:extLst>
      <p:ext uri="{BB962C8B-B14F-4D97-AF65-F5344CB8AC3E}">
        <p14:creationId xmlns:p14="http://schemas.microsoft.com/office/powerpoint/2010/main" val="224301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02749" y="2230745"/>
            <a:ext cx="3041374" cy="646331"/>
          </a:xfrm>
          <a:prstGeom prst="rect">
            <a:avLst/>
          </a:prstGeom>
          <a:noFill/>
        </p:spPr>
        <p:txBody>
          <a:bodyPr wrap="square" rtlCol="0">
            <a:spAutoFit/>
          </a:bodyPr>
          <a:lstStyle/>
          <a:p>
            <a:pPr algn="ctr"/>
            <a:r>
              <a:rPr lang="en-US" dirty="0" smtClean="0"/>
              <a:t>Exceptions to Murder – Infanticide</a:t>
            </a:r>
            <a:endParaRPr lang="en-SG" dirty="0"/>
          </a:p>
        </p:txBody>
      </p:sp>
      <p:sp>
        <p:nvSpPr>
          <p:cNvPr id="6" name="TextBox 5"/>
          <p:cNvSpPr txBox="1"/>
          <p:nvPr/>
        </p:nvSpPr>
        <p:spPr>
          <a:xfrm>
            <a:off x="321270" y="2083060"/>
            <a:ext cx="3041374" cy="2585323"/>
          </a:xfrm>
          <a:prstGeom prst="rect">
            <a:avLst/>
          </a:prstGeom>
          <a:noFill/>
        </p:spPr>
        <p:txBody>
          <a:bodyPr wrap="square" rtlCol="0">
            <a:spAutoFit/>
          </a:bodyPr>
          <a:lstStyle/>
          <a:p>
            <a:pPr algn="ctr"/>
            <a:r>
              <a:rPr lang="en-US" dirty="0" smtClean="0"/>
              <a:t>Balance of mind disturbed by child under age of 12 months and at the time of offence her balance of mind was disturbed by her not having fully recovered from the effects of giving birth or the effect of lactation consequent upon birth</a:t>
            </a:r>
            <a:endParaRPr lang="en-SG" i="1" dirty="0"/>
          </a:p>
        </p:txBody>
      </p:sp>
      <p:sp>
        <p:nvSpPr>
          <p:cNvPr id="9" name="TextBox 8"/>
          <p:cNvSpPr txBox="1"/>
          <p:nvPr/>
        </p:nvSpPr>
        <p:spPr>
          <a:xfrm>
            <a:off x="3855506" y="1076297"/>
            <a:ext cx="3041374" cy="646331"/>
          </a:xfrm>
          <a:prstGeom prst="rect">
            <a:avLst/>
          </a:prstGeom>
          <a:noFill/>
        </p:spPr>
        <p:txBody>
          <a:bodyPr wrap="square" rtlCol="0">
            <a:spAutoFit/>
          </a:bodyPr>
          <a:lstStyle/>
          <a:p>
            <a:pPr algn="ctr"/>
            <a:r>
              <a:rPr lang="en-US" dirty="0" smtClean="0"/>
              <a:t>BOP on defendant to prove exceptions</a:t>
            </a:r>
            <a:endParaRPr lang="en-SG" dirty="0"/>
          </a:p>
        </p:txBody>
      </p:sp>
      <p:sp>
        <p:nvSpPr>
          <p:cNvPr id="12" name="TextBox 11"/>
          <p:cNvSpPr txBox="1"/>
          <p:nvPr/>
        </p:nvSpPr>
        <p:spPr>
          <a:xfrm>
            <a:off x="8168931" y="2189596"/>
            <a:ext cx="3041374" cy="1200329"/>
          </a:xfrm>
          <a:prstGeom prst="rect">
            <a:avLst/>
          </a:prstGeom>
          <a:noFill/>
        </p:spPr>
        <p:txBody>
          <a:bodyPr wrap="square" rtlCol="0">
            <a:spAutoFit/>
          </a:bodyPr>
          <a:lstStyle/>
          <a:p>
            <a:pPr algn="ctr"/>
            <a:r>
              <a:rPr lang="en-US" dirty="0" smtClean="0"/>
              <a:t>Woman, causes death of child under age of 12 months, consider s310 PC too (Infanticide offence)</a:t>
            </a:r>
            <a:endParaRPr lang="en-SG" i="1"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dirty="0" smtClean="0"/>
              <a:t>Seminar </a:t>
            </a:r>
            <a:r>
              <a:rPr lang="en-US" b="1" dirty="0" smtClean="0"/>
              <a:t>7 </a:t>
            </a:r>
            <a:r>
              <a:rPr lang="en-US" b="1" dirty="0" err="1" smtClean="0"/>
              <a:t>Mindmap</a:t>
            </a:r>
            <a:r>
              <a:rPr lang="en-US" b="1" dirty="0" smtClean="0"/>
              <a:t> – Murder – Exceptions – Part II</a:t>
            </a:r>
            <a:endParaRPr lang="en-SG" b="1" dirty="0"/>
          </a:p>
        </p:txBody>
      </p:sp>
      <p:cxnSp>
        <p:nvCxnSpPr>
          <p:cNvPr id="16" name="Straight Connector 15"/>
          <p:cNvCxnSpPr/>
          <p:nvPr/>
        </p:nvCxnSpPr>
        <p:spPr>
          <a:xfrm>
            <a:off x="6970175" y="2472422"/>
            <a:ext cx="1198756" cy="563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5376193" y="1831410"/>
            <a:ext cx="10816" cy="355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3" idx="0"/>
          </p:cNvCxnSpPr>
          <p:nvPr/>
        </p:nvCxnSpPr>
        <p:spPr>
          <a:xfrm flipV="1">
            <a:off x="5449488" y="3046527"/>
            <a:ext cx="0" cy="852326"/>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928801" y="3898853"/>
            <a:ext cx="3041374" cy="369332"/>
          </a:xfrm>
          <a:prstGeom prst="rect">
            <a:avLst/>
          </a:prstGeom>
          <a:noFill/>
        </p:spPr>
        <p:txBody>
          <a:bodyPr wrap="square" rtlCol="0">
            <a:spAutoFit/>
          </a:bodyPr>
          <a:lstStyle/>
          <a:p>
            <a:pPr algn="ctr"/>
            <a:r>
              <a:rPr lang="en-US" dirty="0" smtClean="0"/>
              <a:t>Not commonly pleaded.</a:t>
            </a:r>
            <a:r>
              <a:rPr lang="en-US" i="1" dirty="0" smtClean="0"/>
              <a:t> </a:t>
            </a:r>
            <a:endParaRPr lang="en-SG" i="1" dirty="0"/>
          </a:p>
        </p:txBody>
      </p: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3487725" y="2527524"/>
            <a:ext cx="588972" cy="37967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802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55506" y="2224188"/>
            <a:ext cx="3041374" cy="646331"/>
          </a:xfrm>
          <a:prstGeom prst="rect">
            <a:avLst/>
          </a:prstGeom>
          <a:noFill/>
        </p:spPr>
        <p:txBody>
          <a:bodyPr wrap="square" rtlCol="0">
            <a:spAutoFit/>
          </a:bodyPr>
          <a:lstStyle/>
          <a:p>
            <a:pPr algn="ctr"/>
            <a:r>
              <a:rPr lang="en-US" dirty="0" smtClean="0"/>
              <a:t>Exceptions to Murder – Diminished Responsibility</a:t>
            </a:r>
            <a:endParaRPr lang="en-SG" dirty="0"/>
          </a:p>
        </p:txBody>
      </p:sp>
      <p:sp>
        <p:nvSpPr>
          <p:cNvPr id="9" name="TextBox 8"/>
          <p:cNvSpPr txBox="1"/>
          <p:nvPr/>
        </p:nvSpPr>
        <p:spPr>
          <a:xfrm>
            <a:off x="3855506" y="1076297"/>
            <a:ext cx="3041374" cy="646331"/>
          </a:xfrm>
          <a:prstGeom prst="rect">
            <a:avLst/>
          </a:prstGeom>
          <a:noFill/>
        </p:spPr>
        <p:txBody>
          <a:bodyPr wrap="square" rtlCol="0">
            <a:spAutoFit/>
          </a:bodyPr>
          <a:lstStyle/>
          <a:p>
            <a:pPr algn="ctr"/>
            <a:r>
              <a:rPr lang="en-US" dirty="0" smtClean="0"/>
              <a:t>BOP on defendant to prove exceptions</a:t>
            </a:r>
            <a:endParaRPr lang="en-SG" dirty="0"/>
          </a:p>
        </p:txBody>
      </p:sp>
      <p:sp>
        <p:nvSpPr>
          <p:cNvPr id="13" name="TextBox 12"/>
          <p:cNvSpPr txBox="1"/>
          <p:nvPr/>
        </p:nvSpPr>
        <p:spPr>
          <a:xfrm>
            <a:off x="3658436" y="353550"/>
            <a:ext cx="3438939" cy="646331"/>
          </a:xfrm>
          <a:prstGeom prst="rect">
            <a:avLst/>
          </a:prstGeom>
          <a:noFill/>
        </p:spPr>
        <p:txBody>
          <a:bodyPr wrap="square" rtlCol="0">
            <a:spAutoFit/>
          </a:bodyPr>
          <a:lstStyle/>
          <a:p>
            <a:pPr algn="ctr"/>
            <a:r>
              <a:rPr lang="en-US" b="1" smtClean="0"/>
              <a:t>Seminar </a:t>
            </a:r>
            <a:r>
              <a:rPr lang="en-US" b="1" smtClean="0"/>
              <a:t>7 </a:t>
            </a:r>
            <a:r>
              <a:rPr lang="en-US" b="1" dirty="0" err="1" smtClean="0"/>
              <a:t>Mindmap</a:t>
            </a:r>
            <a:r>
              <a:rPr lang="en-US" b="1" dirty="0" smtClean="0"/>
              <a:t> – Murder – Exceptions – Part II</a:t>
            </a:r>
            <a:endParaRPr lang="en-SG" b="1" dirty="0"/>
          </a:p>
        </p:txBody>
      </p:sp>
      <p:cxnSp>
        <p:nvCxnSpPr>
          <p:cNvPr id="19" name="Straight Connector 18"/>
          <p:cNvCxnSpPr/>
          <p:nvPr/>
        </p:nvCxnSpPr>
        <p:spPr>
          <a:xfrm flipH="1" flipV="1">
            <a:off x="5376193" y="1831410"/>
            <a:ext cx="10816" cy="355199"/>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230855" y="4144838"/>
            <a:ext cx="4305081" cy="2031325"/>
          </a:xfrm>
          <a:prstGeom prst="rect">
            <a:avLst/>
          </a:prstGeom>
          <a:noFill/>
        </p:spPr>
        <p:txBody>
          <a:bodyPr wrap="square" rtlCol="0">
            <a:spAutoFit/>
          </a:bodyPr>
          <a:lstStyle/>
          <a:p>
            <a:pPr algn="ctr"/>
            <a:r>
              <a:rPr lang="en-US" dirty="0" smtClean="0"/>
              <a:t>b) Abnormality of the mind caused </a:t>
            </a:r>
            <a:r>
              <a:rPr lang="en-US" dirty="0"/>
              <a:t>by condition of arrested development of mind, a condition of retarded development of mind, any inherent causes, induced by disease of </a:t>
            </a:r>
            <a:r>
              <a:rPr lang="en-US" dirty="0" smtClean="0"/>
              <a:t>injury. Medical opinion and accused to determine prescribed cause. Read </a:t>
            </a:r>
            <a:r>
              <a:rPr lang="en-US" i="1" dirty="0" smtClean="0"/>
              <a:t>Iskandar</a:t>
            </a:r>
            <a:endParaRPr lang="en-SG" i="1" dirty="0"/>
          </a:p>
        </p:txBody>
      </p:sp>
      <p:cxnSp>
        <p:nvCxnSpPr>
          <p:cNvPr id="24" name="Straight Connector 23"/>
          <p:cNvCxnSpPr/>
          <p:nvPr/>
        </p:nvCxnSpPr>
        <p:spPr>
          <a:xfrm>
            <a:off x="8319052" y="3169863"/>
            <a:ext cx="1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690675" y="1399462"/>
            <a:ext cx="1100833" cy="9053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3383396" y="1539819"/>
            <a:ext cx="743132" cy="684369"/>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086937" y="339949"/>
            <a:ext cx="3375390" cy="3416320"/>
          </a:xfrm>
          <a:prstGeom prst="rect">
            <a:avLst/>
          </a:prstGeom>
          <a:noFill/>
        </p:spPr>
        <p:txBody>
          <a:bodyPr wrap="square" rtlCol="0">
            <a:spAutoFit/>
          </a:bodyPr>
          <a:lstStyle/>
          <a:p>
            <a:pPr algn="ctr"/>
            <a:r>
              <a:rPr lang="en-US" dirty="0" smtClean="0"/>
              <a:t>3 stage test – a) Abnormality of the mind, b) caused by condition of arrested development of mind, a condition of retarded development of mind, any inherent causes, induced by disease of injury, c) abnormality of the mind substantially impaired the accused’s mental responsibility in causing death. Read </a:t>
            </a:r>
            <a:r>
              <a:rPr lang="en-US" i="1" dirty="0" smtClean="0"/>
              <a:t>Iskandar, Ahmed Salim, </a:t>
            </a:r>
            <a:r>
              <a:rPr lang="en-US" i="1" dirty="0" err="1" smtClean="0"/>
              <a:t>Teo</a:t>
            </a:r>
            <a:r>
              <a:rPr lang="en-US" i="1" dirty="0" smtClean="0"/>
              <a:t> </a:t>
            </a:r>
            <a:r>
              <a:rPr lang="en-US" i="1" dirty="0" err="1" smtClean="0"/>
              <a:t>Ghim</a:t>
            </a:r>
            <a:r>
              <a:rPr lang="en-US" i="1" dirty="0" smtClean="0"/>
              <a:t> </a:t>
            </a:r>
            <a:r>
              <a:rPr lang="en-US" i="1" dirty="0" err="1" smtClean="0"/>
              <a:t>Heng</a:t>
            </a:r>
            <a:r>
              <a:rPr lang="en-US" i="1" dirty="0" smtClean="0"/>
              <a:t>, </a:t>
            </a:r>
            <a:r>
              <a:rPr lang="en-US" i="1" dirty="0" err="1" smtClean="0"/>
              <a:t>Daryati</a:t>
            </a:r>
            <a:r>
              <a:rPr lang="en-US" i="1" dirty="0" smtClean="0"/>
              <a:t>.</a:t>
            </a:r>
            <a:endParaRPr lang="en-SG" i="1" dirty="0"/>
          </a:p>
        </p:txBody>
      </p:sp>
      <p:sp>
        <p:nvSpPr>
          <p:cNvPr id="18" name="TextBox 17"/>
          <p:cNvSpPr txBox="1"/>
          <p:nvPr/>
        </p:nvSpPr>
        <p:spPr>
          <a:xfrm>
            <a:off x="80935" y="443949"/>
            <a:ext cx="3308456" cy="3970318"/>
          </a:xfrm>
          <a:prstGeom prst="rect">
            <a:avLst/>
          </a:prstGeom>
          <a:noFill/>
        </p:spPr>
        <p:txBody>
          <a:bodyPr wrap="square" rtlCol="0">
            <a:spAutoFit/>
          </a:bodyPr>
          <a:lstStyle/>
          <a:p>
            <a:pPr marL="342900" indent="-342900" algn="ctr">
              <a:buAutoNum type="alphaLcParenR"/>
            </a:pPr>
            <a:r>
              <a:rPr lang="en-US" dirty="0" smtClean="0"/>
              <a:t>Abnormality of the mind to be decided by the courts. Acts, </a:t>
            </a:r>
            <a:r>
              <a:rPr lang="en-US" dirty="0" err="1" smtClean="0"/>
              <a:t>demeanour</a:t>
            </a:r>
            <a:r>
              <a:rPr lang="en-US" dirty="0" smtClean="0"/>
              <a:t> of the accused and surrounding circumstances. </a:t>
            </a:r>
            <a:r>
              <a:rPr lang="en-US" dirty="0"/>
              <a:t>Read </a:t>
            </a:r>
            <a:r>
              <a:rPr lang="en-US" i="1" dirty="0" smtClean="0"/>
              <a:t>Iskandar</a:t>
            </a:r>
          </a:p>
          <a:p>
            <a:pPr algn="ctr"/>
            <a:r>
              <a:rPr lang="en-US" dirty="0" smtClean="0"/>
              <a:t>Reasonable man will find it abnormal, capacity to understand, judge right or wrong and exercise self-control, surrounding circumstances, nature of killing, conduct of accused. Read </a:t>
            </a:r>
            <a:r>
              <a:rPr lang="en-US" i="1" dirty="0" err="1" smtClean="0"/>
              <a:t>Nagaethran</a:t>
            </a:r>
            <a:r>
              <a:rPr lang="en-US" i="1" dirty="0" smtClean="0"/>
              <a:t>.</a:t>
            </a:r>
            <a:r>
              <a:rPr lang="en-US" i="1" dirty="0"/>
              <a:t> Read </a:t>
            </a:r>
            <a:r>
              <a:rPr lang="en-US" i="1" dirty="0" err="1"/>
              <a:t>Boh</a:t>
            </a:r>
            <a:r>
              <a:rPr lang="en-US" i="1" dirty="0"/>
              <a:t> Soon Ho.</a:t>
            </a:r>
            <a:endParaRPr lang="en-SG" i="1" dirty="0"/>
          </a:p>
          <a:p>
            <a:pPr algn="ctr"/>
            <a:endParaRPr lang="en-SG" i="1" dirty="0"/>
          </a:p>
        </p:txBody>
      </p:sp>
      <p:cxnSp>
        <p:nvCxnSpPr>
          <p:cNvPr id="20" name="Straight Connector 19"/>
          <p:cNvCxnSpPr/>
          <p:nvPr/>
        </p:nvCxnSpPr>
        <p:spPr>
          <a:xfrm flipH="1">
            <a:off x="3754962" y="2940086"/>
            <a:ext cx="559086" cy="1135184"/>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09329" y="4144838"/>
            <a:ext cx="5245319" cy="2862322"/>
          </a:xfrm>
          <a:prstGeom prst="rect">
            <a:avLst/>
          </a:prstGeom>
          <a:noFill/>
        </p:spPr>
        <p:txBody>
          <a:bodyPr wrap="square" rtlCol="0">
            <a:spAutoFit/>
          </a:bodyPr>
          <a:lstStyle/>
          <a:p>
            <a:pPr algn="ctr"/>
            <a:r>
              <a:rPr lang="en-US" dirty="0"/>
              <a:t>c</a:t>
            </a:r>
            <a:r>
              <a:rPr lang="en-US" dirty="0" smtClean="0"/>
              <a:t>) Where abnormality of the mind substantially impaired the accused’s mental responsibility in causing death – </a:t>
            </a:r>
            <a:r>
              <a:rPr lang="en-US" dirty="0" err="1" smtClean="0"/>
              <a:t>qn</a:t>
            </a:r>
            <a:r>
              <a:rPr lang="en-US" dirty="0" smtClean="0"/>
              <a:t> of degree and determined by the courts. Accused’s actions, </a:t>
            </a:r>
            <a:r>
              <a:rPr lang="en-US" dirty="0" err="1" smtClean="0"/>
              <a:t>demeanour</a:t>
            </a:r>
            <a:r>
              <a:rPr lang="en-US" dirty="0" smtClean="0"/>
              <a:t>, presence of mind, actions before, during and after killing, plot, calculation. </a:t>
            </a:r>
            <a:r>
              <a:rPr lang="en-US" dirty="0"/>
              <a:t>Read </a:t>
            </a:r>
            <a:r>
              <a:rPr lang="en-US" i="1" dirty="0" smtClean="0"/>
              <a:t>Iskandar</a:t>
            </a:r>
          </a:p>
          <a:p>
            <a:pPr algn="ctr"/>
            <a:r>
              <a:rPr lang="en-US" dirty="0" smtClean="0"/>
              <a:t>Real and material influence on actions. Not trivial or minimal impairment or total impairment. </a:t>
            </a:r>
            <a:r>
              <a:rPr lang="en-US" i="1" dirty="0" smtClean="0"/>
              <a:t>Read </a:t>
            </a:r>
            <a:r>
              <a:rPr lang="en-US" i="1" dirty="0" err="1" smtClean="0"/>
              <a:t>Nagaethran</a:t>
            </a:r>
            <a:r>
              <a:rPr lang="en-US" i="1" dirty="0" smtClean="0"/>
              <a:t>. Read </a:t>
            </a:r>
            <a:r>
              <a:rPr lang="en-US" i="1" dirty="0" err="1" smtClean="0"/>
              <a:t>Boh</a:t>
            </a:r>
            <a:r>
              <a:rPr lang="en-US" i="1" dirty="0" smtClean="0"/>
              <a:t> Soon Ho.</a:t>
            </a:r>
            <a:endParaRPr lang="en-SG" i="1" dirty="0"/>
          </a:p>
          <a:p>
            <a:pPr algn="ctr"/>
            <a:endParaRPr lang="en-SG" i="1" dirty="0"/>
          </a:p>
        </p:txBody>
      </p:sp>
      <p:cxnSp>
        <p:nvCxnSpPr>
          <p:cNvPr id="25" name="Straight Connector 24"/>
          <p:cNvCxnSpPr/>
          <p:nvPr/>
        </p:nvCxnSpPr>
        <p:spPr>
          <a:xfrm>
            <a:off x="6657768" y="2928775"/>
            <a:ext cx="606136" cy="103782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999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457</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Cheong Yuen (SUSS)</dc:creator>
  <cp:lastModifiedBy>Paul Cheong Yuen (SUSS)</cp:lastModifiedBy>
  <cp:revision>87</cp:revision>
  <dcterms:created xsi:type="dcterms:W3CDTF">2020-07-21T02:04:25Z</dcterms:created>
  <dcterms:modified xsi:type="dcterms:W3CDTF">2022-05-13T03:17:55Z</dcterms:modified>
</cp:coreProperties>
</file>